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9"/>
  </p:notesMasterIdLst>
  <p:handoutMasterIdLst>
    <p:handoutMasterId r:id="rId20"/>
  </p:handoutMasterIdLst>
  <p:sldIdLst>
    <p:sldId id="272" r:id="rId2"/>
    <p:sldId id="547" r:id="rId3"/>
    <p:sldId id="548" r:id="rId4"/>
    <p:sldId id="559" r:id="rId5"/>
    <p:sldId id="563" r:id="rId6"/>
    <p:sldId id="549" r:id="rId7"/>
    <p:sldId id="554" r:id="rId8"/>
    <p:sldId id="564" r:id="rId9"/>
    <p:sldId id="567" r:id="rId10"/>
    <p:sldId id="565" r:id="rId11"/>
    <p:sldId id="566" r:id="rId12"/>
    <p:sldId id="560" r:id="rId13"/>
    <p:sldId id="568" r:id="rId14"/>
    <p:sldId id="569" r:id="rId15"/>
    <p:sldId id="570" r:id="rId16"/>
    <p:sldId id="562" r:id="rId17"/>
    <p:sldId id="571" r:id="rId18"/>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5pPr>
    <a:lvl6pPr marL="2286000" algn="l" defTabSz="914400" rtl="0" eaLnBrk="1" latinLnBrk="0" hangingPunct="1">
      <a:defRPr kumimoji="1" sz="2400" kern="1200">
        <a:solidFill>
          <a:schemeClr val="tx1"/>
        </a:solidFill>
        <a:latin typeface="Tahoma" pitchFamily="34" charset="0"/>
        <a:ea typeface="新細明體" pitchFamily="18" charset="-120"/>
        <a:cs typeface="+mn-cs"/>
      </a:defRPr>
    </a:lvl6pPr>
    <a:lvl7pPr marL="2743200" algn="l" defTabSz="914400" rtl="0" eaLnBrk="1" latinLnBrk="0" hangingPunct="1">
      <a:defRPr kumimoji="1" sz="2400" kern="1200">
        <a:solidFill>
          <a:schemeClr val="tx1"/>
        </a:solidFill>
        <a:latin typeface="Tahoma" pitchFamily="34" charset="0"/>
        <a:ea typeface="新細明體" pitchFamily="18" charset="-120"/>
        <a:cs typeface="+mn-cs"/>
      </a:defRPr>
    </a:lvl7pPr>
    <a:lvl8pPr marL="3200400" algn="l" defTabSz="914400" rtl="0" eaLnBrk="1" latinLnBrk="0" hangingPunct="1">
      <a:defRPr kumimoji="1" sz="2400" kern="1200">
        <a:solidFill>
          <a:schemeClr val="tx1"/>
        </a:solidFill>
        <a:latin typeface="Tahoma" pitchFamily="34" charset="0"/>
        <a:ea typeface="新細明體" pitchFamily="18" charset="-120"/>
        <a:cs typeface="+mn-cs"/>
      </a:defRPr>
    </a:lvl8pPr>
    <a:lvl9pPr marL="3657600" algn="l" defTabSz="914400" rtl="0" eaLnBrk="1" latinLnBrk="0" hangingPunct="1">
      <a:defRPr kumimoji="1" sz="2400" kern="1200">
        <a:solidFill>
          <a:schemeClr val="tx1"/>
        </a:solidFill>
        <a:latin typeface="Tahoma" pitchFamily="34"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00"/>
    <a:srgbClr val="D60093"/>
    <a:srgbClr val="000000"/>
    <a:srgbClr val="FFFFCC"/>
    <a:srgbClr val="CC3300"/>
    <a:srgbClr val="006699"/>
    <a:srgbClr val="009900"/>
    <a:srgbClr val="C2D9F2"/>
    <a:srgbClr val="94DAD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93" autoAdjust="0"/>
    <p:restoredTop sz="93457" autoAdjust="0"/>
  </p:normalViewPr>
  <p:slideViewPr>
    <p:cSldViewPr>
      <p:cViewPr varScale="1">
        <p:scale>
          <a:sx n="85" d="100"/>
          <a:sy n="85" d="100"/>
        </p:scale>
        <p:origin x="-1440" y="-77"/>
      </p:cViewPr>
      <p:guideLst>
        <p:guide orient="horz" pos="2160"/>
        <p:guide pos="2880"/>
      </p:guideLst>
    </p:cSldViewPr>
  </p:slideViewPr>
  <p:outlineViewPr>
    <p:cViewPr>
      <p:scale>
        <a:sx n="33" d="100"/>
        <a:sy n="33" d="100"/>
      </p:scale>
      <p:origin x="0" y="3744"/>
    </p:cViewPr>
    <p:sldLst>
      <p:sld r:id="rId1" collapse="1"/>
    </p:sldLst>
  </p:outlineViewPr>
  <p:notesTextViewPr>
    <p:cViewPr>
      <p:scale>
        <a:sx n="25" d="100"/>
        <a:sy n="25" d="100"/>
      </p:scale>
      <p:origin x="0" y="0"/>
    </p:cViewPr>
  </p:notesTextViewPr>
  <p:sorterViewPr>
    <p:cViewPr>
      <p:scale>
        <a:sx n="66" d="100"/>
        <a:sy n="66" d="100"/>
      </p:scale>
      <p:origin x="0" y="0"/>
    </p:cViewPr>
  </p:sorterViewPr>
  <p:notesViewPr>
    <p:cSldViewPr>
      <p:cViewPr varScale="1">
        <p:scale>
          <a:sx n="61" d="100"/>
          <a:sy n="61" d="100"/>
        </p:scale>
        <p:origin x="-3293" y="-101"/>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901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901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901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0871D871-3700-4278-9CFE-8030728279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sr-Cyrl-CS"/>
          </a:p>
        </p:txBody>
      </p:sp>
      <p:sp>
        <p:nvSpPr>
          <p:cNvPr id="614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sr-Cyrl-CS"/>
          </a:p>
        </p:txBody>
      </p:sp>
      <p:sp>
        <p:nvSpPr>
          <p:cNvPr id="614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Cyrl-CS" smtClean="0"/>
              <a:t>Click to edit Master text styles</a:t>
            </a:r>
          </a:p>
          <a:p>
            <a:pPr lvl="1"/>
            <a:r>
              <a:rPr lang="sr-Cyrl-CS" smtClean="0"/>
              <a:t>Second level</a:t>
            </a:r>
          </a:p>
          <a:p>
            <a:pPr lvl="2"/>
            <a:r>
              <a:rPr lang="sr-Cyrl-CS" smtClean="0"/>
              <a:t>Third level</a:t>
            </a:r>
          </a:p>
          <a:p>
            <a:pPr lvl="3"/>
            <a:r>
              <a:rPr lang="sr-Cyrl-CS" smtClean="0"/>
              <a:t>Fourth level</a:t>
            </a:r>
          </a:p>
          <a:p>
            <a:pPr lvl="4"/>
            <a:r>
              <a:rPr lang="sr-Cyrl-CS" smtClean="0"/>
              <a:t>Fifth level</a:t>
            </a:r>
          </a:p>
        </p:txBody>
      </p:sp>
      <p:sp>
        <p:nvSpPr>
          <p:cNvPr id="614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sr-Cyrl-CS"/>
          </a:p>
        </p:txBody>
      </p:sp>
      <p:sp>
        <p:nvSpPr>
          <p:cNvPr id="614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6B29DF09-C800-4352-8B4E-435F31ADE9DC}" type="slidenum">
              <a:rPr lang="sr-Cyrl-CS"/>
              <a:pPr/>
              <a:t>‹#›</a:t>
            </a:fld>
            <a:endParaRPr lang="sr-Cyrl-C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29DF09-C800-4352-8B4E-435F31ADE9DC}" type="slidenum">
              <a:rPr lang="sr-Cyrl-CS" smtClean="0"/>
              <a:pPr/>
              <a:t>1</a:t>
            </a:fld>
            <a:endParaRPr lang="sr-Cyrl-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97" name="Line 57"/>
          <p:cNvSpPr>
            <a:spLocks noChangeShapeType="1"/>
          </p:cNvSpPr>
          <p:nvPr userDrawn="1"/>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10298" name="Group 58"/>
          <p:cNvGrpSpPr>
            <a:grpSpLocks/>
          </p:cNvGrpSpPr>
          <p:nvPr userDrawn="1"/>
        </p:nvGrpSpPr>
        <p:grpSpPr bwMode="auto">
          <a:xfrm>
            <a:off x="4763" y="887413"/>
            <a:ext cx="6654800" cy="2851150"/>
            <a:chOff x="3" y="559"/>
            <a:chExt cx="4192" cy="1796"/>
          </a:xfrm>
        </p:grpSpPr>
        <p:sp>
          <p:nvSpPr>
            <p:cNvPr id="10299" name="Line 59"/>
            <p:cNvSpPr>
              <a:spLocks noChangeShapeType="1"/>
            </p:cNvSpPr>
            <p:nvPr userDrawn="1"/>
          </p:nvSpPr>
          <p:spPr bwMode="ltGray">
            <a:xfrm>
              <a:off x="506" y="559"/>
              <a:ext cx="0" cy="1796"/>
            </a:xfrm>
            <a:prstGeom prst="line">
              <a:avLst/>
            </a:prstGeom>
            <a:noFill/>
            <a:ln w="9525">
              <a:solidFill>
                <a:schemeClr val="hlink"/>
              </a:solidFill>
              <a:round/>
              <a:headEnd/>
              <a:tailEnd/>
            </a:ln>
            <a:effectLst/>
          </p:spPr>
          <p:txBody>
            <a:bodyPr wrap="none" anchor="ctr"/>
            <a:lstStyle/>
            <a:p>
              <a:endParaRPr lang="en-US"/>
            </a:p>
          </p:txBody>
        </p:sp>
        <p:sp>
          <p:nvSpPr>
            <p:cNvPr id="10300" name="Line 60"/>
            <p:cNvSpPr>
              <a:spLocks noChangeShapeType="1"/>
            </p:cNvSpPr>
            <p:nvPr userDrawn="1"/>
          </p:nvSpPr>
          <p:spPr bwMode="ltGray">
            <a:xfrm flipH="1" flipV="1">
              <a:off x="3" y="1924"/>
              <a:ext cx="3211" cy="1"/>
            </a:xfrm>
            <a:prstGeom prst="line">
              <a:avLst/>
            </a:prstGeom>
            <a:noFill/>
            <a:ln w="9525">
              <a:solidFill>
                <a:schemeClr val="hlink"/>
              </a:solidFill>
              <a:round/>
              <a:headEnd/>
              <a:tailEnd/>
            </a:ln>
            <a:effectLst/>
          </p:spPr>
          <p:txBody>
            <a:bodyPr wrap="none" anchor="ctr"/>
            <a:lstStyle/>
            <a:p>
              <a:endParaRPr lang="en-US"/>
            </a:p>
          </p:txBody>
        </p:sp>
        <p:sp>
          <p:nvSpPr>
            <p:cNvPr id="10301" name="Line 61"/>
            <p:cNvSpPr>
              <a:spLocks noChangeShapeType="1"/>
            </p:cNvSpPr>
            <p:nvPr userDrawn="1"/>
          </p:nvSpPr>
          <p:spPr bwMode="ltGray">
            <a:xfrm flipH="1" flipV="1">
              <a:off x="384" y="938"/>
              <a:ext cx="3811" cy="1"/>
            </a:xfrm>
            <a:prstGeom prst="line">
              <a:avLst/>
            </a:prstGeom>
            <a:noFill/>
            <a:ln w="9525">
              <a:solidFill>
                <a:schemeClr val="hlink"/>
              </a:solidFill>
              <a:round/>
              <a:headEnd/>
              <a:tailEnd/>
            </a:ln>
            <a:effectLst/>
          </p:spPr>
          <p:txBody>
            <a:bodyPr wrap="none" anchor="ctr"/>
            <a:lstStyle/>
            <a:p>
              <a:endParaRPr lang="en-US"/>
            </a:p>
          </p:txBody>
        </p:sp>
        <p:sp>
          <p:nvSpPr>
            <p:cNvPr id="10302" name="Arc 62"/>
            <p:cNvSpPr>
              <a:spLocks/>
            </p:cNvSpPr>
            <p:nvPr userDrawn="1"/>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grpSp>
        <p:nvGrpSpPr>
          <p:cNvPr id="10303" name="Group 63"/>
          <p:cNvGrpSpPr>
            <a:grpSpLocks/>
          </p:cNvGrpSpPr>
          <p:nvPr userDrawn="1"/>
        </p:nvGrpSpPr>
        <p:grpSpPr bwMode="auto">
          <a:xfrm>
            <a:off x="2349500" y="3098800"/>
            <a:ext cx="6045200" cy="2876550"/>
            <a:chOff x="1480" y="1952"/>
            <a:chExt cx="3808" cy="1812"/>
          </a:xfrm>
        </p:grpSpPr>
        <p:sp>
          <p:nvSpPr>
            <p:cNvPr id="10304" name="Line 64"/>
            <p:cNvSpPr>
              <a:spLocks noChangeShapeType="1"/>
            </p:cNvSpPr>
            <p:nvPr userDrawn="1"/>
          </p:nvSpPr>
          <p:spPr bwMode="ltGray">
            <a:xfrm flipV="1">
              <a:off x="1480" y="3442"/>
              <a:ext cx="3808" cy="0"/>
            </a:xfrm>
            <a:prstGeom prst="line">
              <a:avLst/>
            </a:prstGeom>
            <a:noFill/>
            <a:ln w="9525">
              <a:solidFill>
                <a:schemeClr val="hlink"/>
              </a:solidFill>
              <a:round/>
              <a:headEnd/>
              <a:tailEnd/>
            </a:ln>
            <a:effectLst/>
          </p:spPr>
          <p:txBody>
            <a:bodyPr wrap="none" anchor="ctr"/>
            <a:lstStyle/>
            <a:p>
              <a:endParaRPr lang="en-US"/>
            </a:p>
          </p:txBody>
        </p:sp>
        <p:sp>
          <p:nvSpPr>
            <p:cNvPr id="10305" name="Line 65"/>
            <p:cNvSpPr>
              <a:spLocks noChangeShapeType="1"/>
            </p:cNvSpPr>
            <p:nvPr userDrawn="1"/>
          </p:nvSpPr>
          <p:spPr bwMode="ltGray">
            <a:xfrm flipH="1">
              <a:off x="5172" y="1952"/>
              <a:ext cx="0" cy="1812"/>
            </a:xfrm>
            <a:prstGeom prst="line">
              <a:avLst/>
            </a:prstGeom>
            <a:noFill/>
            <a:ln w="9525">
              <a:solidFill>
                <a:schemeClr val="hlink"/>
              </a:solidFill>
              <a:round/>
              <a:headEnd/>
              <a:tailEnd/>
            </a:ln>
            <a:effectLst/>
          </p:spPr>
          <p:txBody>
            <a:bodyPr wrap="none" anchor="ctr"/>
            <a:lstStyle/>
            <a:p>
              <a:endParaRPr lang="en-US"/>
            </a:p>
          </p:txBody>
        </p:sp>
        <p:sp>
          <p:nvSpPr>
            <p:cNvPr id="10306" name="Arc 66"/>
            <p:cNvSpPr>
              <a:spLocks/>
            </p:cNvSpPr>
            <p:nvPr userDrawn="1"/>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10307" name="Rectangle 67"/>
          <p:cNvSpPr>
            <a:spLocks noGrp="1" noChangeArrowheads="1"/>
          </p:cNvSpPr>
          <p:nvPr>
            <p:ph type="ctrTitle"/>
          </p:nvPr>
        </p:nvSpPr>
        <p:spPr>
          <a:xfrm>
            <a:off x="990600" y="1752600"/>
            <a:ext cx="7772400" cy="1143000"/>
          </a:xfrm>
        </p:spPr>
        <p:txBody>
          <a:bodyPr/>
          <a:lstStyle>
            <a:lvl1pPr>
              <a:defRPr b="1">
                <a:solidFill>
                  <a:schemeClr val="tx1"/>
                </a:solidFill>
              </a:defRPr>
            </a:lvl1pPr>
          </a:lstStyle>
          <a:p>
            <a:r>
              <a:rPr lang="sr-Latn-CS" altLang="zh-TW"/>
              <a:t>TITLE</a:t>
            </a:r>
            <a:endParaRPr lang="en-US" altLang="zh-TW"/>
          </a:p>
        </p:txBody>
      </p:sp>
      <p:sp>
        <p:nvSpPr>
          <p:cNvPr id="10308"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solidFill>
                  <a:schemeClr val="tx2"/>
                </a:solidFill>
              </a:defRPr>
            </a:lvl1pPr>
          </a:lstStyle>
          <a:p>
            <a:r>
              <a:rPr lang="sr-Latn-CS" altLang="zh-TW"/>
              <a:t>Subtitle</a:t>
            </a:r>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9713" y="304800"/>
            <a:ext cx="1943100" cy="59451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55650" y="304800"/>
            <a:ext cx="5681663" cy="5945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5828" y="304800"/>
            <a:ext cx="8052636"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3568" y="1628800"/>
            <a:ext cx="8064896" cy="4608512"/>
          </a:xfrm>
        </p:spPr>
        <p:txBody>
          <a:bodyPr/>
          <a:lstStyle>
            <a:lvl2pPr>
              <a:defRPr sz="2200" baseline="0"/>
            </a:lvl2pPr>
            <a:lvl3pPr>
              <a:defRPr sz="2000" baseline="0"/>
            </a:lvl3pPr>
            <a:lvl4pPr>
              <a:buFont typeface="Arial" pitchFamily="34" charset="0"/>
              <a:buChar char="•"/>
              <a:defRPr baseline="0">
                <a:latin typeface="Calibri" pitchFamily="34" charset="0"/>
              </a:defRPr>
            </a:lvl4pPr>
            <a:lvl5pPr>
              <a:defRPr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04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28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74" name="Line 58"/>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9275" name="Group 59"/>
          <p:cNvGrpSpPr>
            <a:grpSpLocks/>
          </p:cNvGrpSpPr>
          <p:nvPr/>
        </p:nvGrpSpPr>
        <p:grpSpPr bwMode="auto">
          <a:xfrm>
            <a:off x="414338" y="1416050"/>
            <a:ext cx="1784350" cy="2324100"/>
            <a:chOff x="96" y="916"/>
            <a:chExt cx="2208" cy="2876"/>
          </a:xfrm>
        </p:grpSpPr>
        <p:sp>
          <p:nvSpPr>
            <p:cNvPr id="9276" name="Line 60"/>
            <p:cNvSpPr>
              <a:spLocks noChangeShapeType="1"/>
            </p:cNvSpPr>
            <p:nvPr/>
          </p:nvSpPr>
          <p:spPr bwMode="ltGray">
            <a:xfrm flipH="1">
              <a:off x="96" y="1037"/>
              <a:ext cx="2208" cy="0"/>
            </a:xfrm>
            <a:prstGeom prst="line">
              <a:avLst/>
            </a:prstGeom>
            <a:noFill/>
            <a:ln w="9525">
              <a:solidFill>
                <a:schemeClr val="hlink"/>
              </a:solidFill>
              <a:round/>
              <a:headEnd/>
              <a:tailEnd/>
            </a:ln>
            <a:effectLst/>
          </p:spPr>
          <p:txBody>
            <a:bodyPr wrap="none" anchor="ctr"/>
            <a:lstStyle/>
            <a:p>
              <a:endParaRPr lang="en-US"/>
            </a:p>
          </p:txBody>
        </p:sp>
        <p:sp>
          <p:nvSpPr>
            <p:cNvPr id="927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endParaRPr lang="en-US"/>
            </a:p>
          </p:txBody>
        </p:sp>
        <p:sp>
          <p:nvSpPr>
            <p:cNvPr id="9278"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9279" name="Rectangle 63"/>
          <p:cNvSpPr>
            <a:spLocks noGrp="1" noChangeArrowheads="1"/>
          </p:cNvSpPr>
          <p:nvPr>
            <p:ph type="title"/>
          </p:nvPr>
        </p:nvSpPr>
        <p:spPr bwMode="auto">
          <a:xfrm>
            <a:off x="75565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sr-Latn-CS" altLang="zh-TW" smtClean="0"/>
              <a:t>TITLE</a:t>
            </a:r>
            <a:endParaRPr lang="en-US" altLang="zh-TW" smtClean="0"/>
          </a:p>
        </p:txBody>
      </p:sp>
      <p:sp>
        <p:nvSpPr>
          <p:cNvPr id="9280" name="Rectangle 64" descr="Rectangle: Click to edit Master text styles&#10;Second level&#10;Third level&#10;Fourth level&#10;Fifth level"/>
          <p:cNvSpPr>
            <a:spLocks noGrp="1" noChangeArrowheads="1"/>
          </p:cNvSpPr>
          <p:nvPr>
            <p:ph type="body" idx="1"/>
          </p:nvPr>
        </p:nvSpPr>
        <p:spPr bwMode="auto">
          <a:xfrm>
            <a:off x="760413" y="1773238"/>
            <a:ext cx="7772400" cy="4476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altLang="zh-TW" smtClean="0"/>
              <a:t>Word</a:t>
            </a:r>
            <a:endParaRPr lang="en-US" altLang="zh-TW" smtClean="0"/>
          </a:p>
          <a:p>
            <a:pPr lvl="1"/>
            <a:r>
              <a:rPr lang="sr-Latn-CS" altLang="zh-TW" smtClean="0"/>
              <a:t>Word</a:t>
            </a:r>
          </a:p>
          <a:p>
            <a:pPr lvl="2"/>
            <a:r>
              <a:rPr lang="sr-Latn-CS" altLang="zh-TW" smtClean="0"/>
              <a:t>Word</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Arial" pitchFamily="34" charset="0"/>
        </a:defRPr>
      </a:lvl2pPr>
      <a:lvl3pPr algn="l" rtl="0" fontAlgn="base">
        <a:spcBef>
          <a:spcPct val="0"/>
        </a:spcBef>
        <a:spcAft>
          <a:spcPct val="0"/>
        </a:spcAft>
        <a:defRPr kumimoji="1" sz="4400">
          <a:solidFill>
            <a:schemeClr val="tx2"/>
          </a:solidFill>
          <a:latin typeface="Arial" pitchFamily="34" charset="0"/>
        </a:defRPr>
      </a:lvl3pPr>
      <a:lvl4pPr algn="l" rtl="0" fontAlgn="base">
        <a:spcBef>
          <a:spcPct val="0"/>
        </a:spcBef>
        <a:spcAft>
          <a:spcPct val="0"/>
        </a:spcAft>
        <a:defRPr kumimoji="1" sz="4400">
          <a:solidFill>
            <a:schemeClr val="tx2"/>
          </a:solidFill>
          <a:latin typeface="Arial" pitchFamily="34" charset="0"/>
        </a:defRPr>
      </a:lvl4pPr>
      <a:lvl5pPr algn="l" rtl="0" fontAlgn="base">
        <a:spcBef>
          <a:spcPct val="0"/>
        </a:spcBef>
        <a:spcAft>
          <a:spcPct val="0"/>
        </a:spcAft>
        <a:defRPr kumimoji="1" sz="4400">
          <a:solidFill>
            <a:schemeClr val="tx2"/>
          </a:solidFill>
          <a:latin typeface="Arial" pitchFamily="34" charset="0"/>
        </a:defRPr>
      </a:lvl5pPr>
      <a:lvl6pPr marL="457200" algn="l" rtl="0" fontAlgn="base">
        <a:spcBef>
          <a:spcPct val="0"/>
        </a:spcBef>
        <a:spcAft>
          <a:spcPct val="0"/>
        </a:spcAft>
        <a:defRPr kumimoji="1" sz="4400">
          <a:solidFill>
            <a:schemeClr val="tx2"/>
          </a:solidFill>
          <a:latin typeface="Arial" pitchFamily="34" charset="0"/>
        </a:defRPr>
      </a:lvl6pPr>
      <a:lvl7pPr marL="914400" algn="l" rtl="0" fontAlgn="base">
        <a:spcBef>
          <a:spcPct val="0"/>
        </a:spcBef>
        <a:spcAft>
          <a:spcPct val="0"/>
        </a:spcAft>
        <a:defRPr kumimoji="1" sz="4400">
          <a:solidFill>
            <a:schemeClr val="tx2"/>
          </a:solidFill>
          <a:latin typeface="Arial" pitchFamily="34" charset="0"/>
        </a:defRPr>
      </a:lvl7pPr>
      <a:lvl8pPr marL="1371600" algn="l" rtl="0" fontAlgn="base">
        <a:spcBef>
          <a:spcPct val="0"/>
        </a:spcBef>
        <a:spcAft>
          <a:spcPct val="0"/>
        </a:spcAft>
        <a:defRPr kumimoji="1" sz="4400">
          <a:solidFill>
            <a:schemeClr val="tx2"/>
          </a:solidFill>
          <a:latin typeface="Arial" pitchFamily="34" charset="0"/>
        </a:defRPr>
      </a:lvl8pPr>
      <a:lvl9pPr marL="1828800" algn="l" rtl="0" fontAlgn="base">
        <a:spcBef>
          <a:spcPct val="0"/>
        </a:spcBef>
        <a:spcAft>
          <a:spcPct val="0"/>
        </a:spcAft>
        <a:defRPr kumimoji="1" sz="4400">
          <a:solidFill>
            <a:schemeClr val="tx2"/>
          </a:solidFill>
          <a:latin typeface="Arial" pitchFamily="34" charset="0"/>
        </a:defRPr>
      </a:lvl9pPr>
    </p:titleStyle>
    <p:bodyStyle>
      <a:lvl1pPr marL="342900" indent="-342900" algn="l" rtl="0" fontAlgn="base">
        <a:spcBef>
          <a:spcPct val="20000"/>
        </a:spcBef>
        <a:spcAft>
          <a:spcPct val="0"/>
        </a:spcAft>
        <a:buClr>
          <a:schemeClr val="tx1"/>
        </a:buClr>
        <a:buFont typeface="Wingdings" pitchFamily="2" charset="2"/>
        <a:buChar char="w"/>
        <a:defRPr kumimoji="1" sz="2400">
          <a:solidFill>
            <a:schemeClr val="tx1"/>
          </a:solidFill>
          <a:latin typeface="+mn-lt"/>
          <a:ea typeface="+mn-ea"/>
          <a:cs typeface="+mn-cs"/>
        </a:defRPr>
      </a:lvl1pPr>
      <a:lvl2pPr marL="742950" indent="-285750" algn="l" rtl="0" fontAlgn="base">
        <a:spcBef>
          <a:spcPct val="20000"/>
        </a:spcBef>
        <a:spcAft>
          <a:spcPct val="0"/>
        </a:spcAft>
        <a:buClr>
          <a:schemeClr val="tx2"/>
        </a:buClr>
        <a:buFont typeface="Wingdings" pitchFamily="2" charset="2"/>
        <a:buChar char="w"/>
        <a:defRPr kumimoji="1" sz="2000">
          <a:solidFill>
            <a:schemeClr val="tx1"/>
          </a:solidFill>
          <a:latin typeface="+mn-lt"/>
          <a:ea typeface="新細明體" pitchFamily="18" charset="-120"/>
        </a:defRPr>
      </a:lvl2pPr>
      <a:lvl3pPr marL="1143000" indent="-228600" algn="l" rtl="0" fontAlgn="base">
        <a:spcBef>
          <a:spcPct val="20000"/>
        </a:spcBef>
        <a:spcAft>
          <a:spcPct val="0"/>
        </a:spcAft>
        <a:buClr>
          <a:schemeClr val="hlink"/>
        </a:buClr>
        <a:buSzPct val="95000"/>
        <a:buFont typeface="Wingdings" pitchFamily="2" charset="2"/>
        <a:buChar char="w"/>
        <a:defRPr kumimoji="1">
          <a:solidFill>
            <a:schemeClr val="tx1"/>
          </a:solidFill>
          <a:latin typeface="+mn-lt"/>
          <a:ea typeface="新細明體" pitchFamily="18" charset="-120"/>
        </a:defRPr>
      </a:lvl3pPr>
      <a:lvl4pPr marL="1600200" indent="-228600" algn="l" rtl="0" fontAlgn="base">
        <a:spcBef>
          <a:spcPct val="20000"/>
        </a:spcBef>
        <a:spcAft>
          <a:spcPct val="0"/>
        </a:spcAft>
        <a:buClr>
          <a:schemeClr val="tx1"/>
        </a:buClr>
        <a:buSzPct val="65000"/>
        <a:buFont typeface="Wingdings" pitchFamily="2" charset="2"/>
        <a:buChar char="n"/>
        <a:defRPr kumimoji="1" sz="2000">
          <a:solidFill>
            <a:schemeClr val="tx1"/>
          </a:solidFill>
          <a:latin typeface="Tahoma" pitchFamily="34" charset="0"/>
          <a:ea typeface="新細明體" pitchFamily="18" charset="-120"/>
        </a:defRPr>
      </a:lvl4pPr>
      <a:lvl5pPr marL="20574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5pPr>
      <a:lvl6pPr marL="25146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6pPr>
      <a:lvl7pPr marL="29718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7pPr>
      <a:lvl8pPr marL="34290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8pPr>
      <a:lvl9pPr marL="38862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46" name="Rectangle 46"/>
          <p:cNvSpPr>
            <a:spLocks noGrp="1" noChangeArrowheads="1"/>
          </p:cNvSpPr>
          <p:nvPr>
            <p:ph type="ctrTitle"/>
          </p:nvPr>
        </p:nvSpPr>
        <p:spPr>
          <a:xfrm>
            <a:off x="899592" y="1709936"/>
            <a:ext cx="7863408" cy="1143000"/>
          </a:xfrm>
        </p:spPr>
        <p:txBody>
          <a:bodyPr>
            <a:normAutofit fontScale="90000"/>
          </a:bodyPr>
          <a:lstStyle/>
          <a:p>
            <a:r>
              <a:rPr lang="ru-RU" sz="2700" b="0" dirty="0" smtClean="0"/>
              <a:t>НАСТАВНА ЈЕДИНИЦА </a:t>
            </a:r>
            <a:r>
              <a:rPr lang="en-US" sz="2700" b="0" dirty="0" smtClean="0"/>
              <a:t>8</a:t>
            </a:r>
            <a:r>
              <a:rPr lang="ru-RU" sz="2700" b="0" dirty="0" smtClean="0"/>
              <a:t>: </a:t>
            </a:r>
            <a:br>
              <a:rPr lang="ru-RU" sz="2700" b="0" dirty="0" smtClean="0"/>
            </a:br>
            <a:r>
              <a:rPr lang="ru-RU" sz="2700" b="0" dirty="0" smtClean="0"/>
              <a:t/>
            </a:r>
            <a:br>
              <a:rPr lang="ru-RU" sz="2700" b="0" dirty="0" smtClean="0"/>
            </a:br>
            <a:r>
              <a:rPr lang="sr-Cyrl-RS" dirty="0" smtClean="0"/>
              <a:t>Популациона фармакокинетика 	</a:t>
            </a:r>
            <a:r>
              <a:rPr lang="en-US" dirty="0" smtClean="0"/>
              <a:t> </a:t>
            </a:r>
            <a:endParaRPr lang="en-US" dirty="0"/>
          </a:p>
        </p:txBody>
      </p:sp>
      <p:sp>
        <p:nvSpPr>
          <p:cNvPr id="25647" name="Rectangle 47" descr="Rectangle: Click to edit Master text styles&#10;Second level&#10;Third level&#10;Fourth level&#10;Fifth level"/>
          <p:cNvSpPr>
            <a:spLocks noGrp="1" noChangeArrowheads="1"/>
          </p:cNvSpPr>
          <p:nvPr>
            <p:ph type="subTitle" idx="1"/>
          </p:nvPr>
        </p:nvSpPr>
        <p:spPr>
          <a:xfrm>
            <a:off x="990600" y="3309938"/>
            <a:ext cx="7110413" cy="1990725"/>
          </a:xfrm>
        </p:spPr>
        <p:txBody>
          <a:bodyPr/>
          <a:lstStyle/>
          <a:p>
            <a:r>
              <a:rPr lang="sr-Cyrl-CS" sz="2000" dirty="0"/>
              <a:t>ИНТЕГРИСАНЕ АКАДЕМСКЕ СТУДИЈЕ</a:t>
            </a:r>
            <a:r>
              <a:rPr lang="en-US" sz="2000" dirty="0"/>
              <a:t> </a:t>
            </a:r>
            <a:r>
              <a:rPr lang="sr-Cyrl-CS" sz="2000" dirty="0"/>
              <a:t>ФАРМАЦИЈЕ</a:t>
            </a:r>
            <a:endParaRPr lang="en-US" sz="2000" dirty="0"/>
          </a:p>
          <a:p>
            <a:endParaRPr lang="en-US" sz="2000" dirty="0"/>
          </a:p>
          <a:p>
            <a:r>
              <a:rPr lang="sr-Cyrl-CS" sz="2000" dirty="0"/>
              <a:t>Предмет: </a:t>
            </a:r>
            <a:r>
              <a:rPr lang="sr-Cyrl-CS" sz="2000" dirty="0" smtClean="0"/>
              <a:t>Фармакокинетика </a:t>
            </a:r>
            <a:endParaRPr lang="sr-Cyrl-CS" sz="2000" dirty="0"/>
          </a:p>
          <a:p>
            <a:endParaRPr lang="sr-Cyrl-CS" sz="1000" dirty="0"/>
          </a:p>
          <a:p>
            <a:endParaRPr lang="sr-Cyrl-CS" sz="1000" dirty="0"/>
          </a:p>
          <a:p>
            <a:pPr algn="r"/>
            <a:r>
              <a:rPr lang="sr-Cyrl-CS" sz="1800" dirty="0" smtClean="0"/>
              <a:t>Проф. </a:t>
            </a:r>
            <a:r>
              <a:rPr lang="sr-Cyrl-CS" sz="1800" dirty="0"/>
              <a:t>др Наташа Ђорђевић</a:t>
            </a:r>
            <a:r>
              <a:rPr lang="en-US" sz="2000" dirty="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solidFill>
                  <a:srgbClr val="006699"/>
                </a:solidFill>
              </a:rPr>
              <a:t>Популациона фармакокинетика</a:t>
            </a:r>
            <a:br>
              <a:rPr lang="sr-Cyrl-RS" b="1" dirty="0" smtClean="0">
                <a:solidFill>
                  <a:srgbClr val="006699"/>
                </a:solidFill>
              </a:rPr>
            </a:br>
            <a:r>
              <a:rPr lang="sr-Cyrl-RS" sz="4000" dirty="0" smtClean="0">
                <a:solidFill>
                  <a:srgbClr val="006699"/>
                </a:solidFill>
              </a:rPr>
              <a:t>- </a:t>
            </a:r>
            <a:r>
              <a:rPr lang="en-US" sz="4000" dirty="0" smtClean="0">
                <a:solidFill>
                  <a:srgbClr val="006699"/>
                </a:solidFill>
              </a:rPr>
              <a:t>NONMEM</a:t>
            </a:r>
            <a:r>
              <a:rPr lang="sr-Cyrl-RS" sz="4000" dirty="0" smtClean="0">
                <a:solidFill>
                  <a:srgbClr val="006699"/>
                </a:solidFill>
              </a:rPr>
              <a:t>:</a:t>
            </a:r>
            <a:r>
              <a:rPr lang="sr-Cyrl-RS" sz="4000" dirty="0" smtClean="0"/>
              <a:t> модел са једним одељком-</a:t>
            </a:r>
            <a:endParaRPr lang="en-US" sz="4000" dirty="0"/>
          </a:p>
        </p:txBody>
      </p:sp>
      <p:sp>
        <p:nvSpPr>
          <p:cNvPr id="3" name="Content Placeholder 2"/>
          <p:cNvSpPr>
            <a:spLocks noGrp="1"/>
          </p:cNvSpPr>
          <p:nvPr>
            <p:ph idx="1"/>
          </p:nvPr>
        </p:nvSpPr>
        <p:spPr>
          <a:xfrm>
            <a:off x="683568" y="1628800"/>
            <a:ext cx="8280920" cy="4608512"/>
          </a:xfrm>
        </p:spPr>
        <p:txBody>
          <a:bodyPr/>
          <a:lstStyle/>
          <a:p>
            <a:pPr>
              <a:buNone/>
            </a:pPr>
            <a:r>
              <a:rPr lang="en-US" b="1" dirty="0" smtClean="0">
                <a:ea typeface="YUDutchR" charset="0"/>
                <a:cs typeface="Times New Roman" pitchFamily="18" charset="0"/>
              </a:rPr>
              <a:t>C</a:t>
            </a:r>
            <a:r>
              <a:rPr lang="sr-Latn-CS" b="1" dirty="0" smtClean="0">
                <a:ea typeface="YUDutchR" charset="0"/>
                <a:cs typeface="Times New Roman" pitchFamily="18" charset="0"/>
              </a:rPr>
              <a:t> </a:t>
            </a:r>
            <a:r>
              <a:rPr lang="en-US" b="1" dirty="0" smtClean="0">
                <a:ea typeface="YUDutchR" charset="0"/>
                <a:cs typeface="Times New Roman" pitchFamily="18" charset="0"/>
              </a:rPr>
              <a:t>=</a:t>
            </a:r>
            <a:r>
              <a:rPr lang="sr-Latn-CS" b="1" dirty="0" smtClean="0">
                <a:ea typeface="YUDutchR" charset="0"/>
                <a:cs typeface="Times New Roman" pitchFamily="18" charset="0"/>
              </a:rPr>
              <a:t> </a:t>
            </a:r>
            <a:r>
              <a:rPr lang="en-US" b="1" dirty="0" smtClean="0">
                <a:cs typeface="Times New Roman" pitchFamily="18" charset="0"/>
              </a:rPr>
              <a:t>C</a:t>
            </a:r>
            <a:r>
              <a:rPr lang="en-US" b="1" baseline="-30000" dirty="0" smtClean="0">
                <a:cs typeface="Times New Roman" pitchFamily="18" charset="0"/>
              </a:rPr>
              <a:t>0</a:t>
            </a:r>
            <a:r>
              <a:rPr lang="en-US" b="1" dirty="0" smtClean="0">
                <a:cs typeface="Times New Roman" pitchFamily="18" charset="0"/>
                <a:sym typeface="Symbol" pitchFamily="18" charset="2"/>
              </a:rPr>
              <a:t></a:t>
            </a:r>
            <a:r>
              <a:rPr lang="en-US" b="1" dirty="0" smtClean="0">
                <a:cs typeface="Times New Roman" pitchFamily="18" charset="0"/>
              </a:rPr>
              <a:t>e</a:t>
            </a:r>
            <a:r>
              <a:rPr lang="en-US" b="1" baseline="30000" dirty="0" smtClean="0">
                <a:cs typeface="Times New Roman" pitchFamily="18" charset="0"/>
                <a:sym typeface="Symbol" pitchFamily="18" charset="2"/>
              </a:rPr>
              <a:t></a:t>
            </a:r>
            <a:r>
              <a:rPr lang="sr-Latn-CS" b="1" baseline="30000" dirty="0" smtClean="0">
                <a:cs typeface="Times New Roman" pitchFamily="18" charset="0"/>
              </a:rPr>
              <a:t>k</a:t>
            </a:r>
            <a:r>
              <a:rPr lang="en-US" b="1" baseline="30000" dirty="0" smtClean="0">
                <a:cs typeface="Times New Roman" pitchFamily="18" charset="0"/>
                <a:sym typeface="Symbol" pitchFamily="18" charset="2"/>
              </a:rPr>
              <a:t></a:t>
            </a:r>
            <a:r>
              <a:rPr lang="en-US" b="1" baseline="30000" dirty="0" smtClean="0">
                <a:cs typeface="Times New Roman" pitchFamily="18" charset="0"/>
              </a:rPr>
              <a:t>t</a:t>
            </a:r>
            <a:r>
              <a:rPr lang="en-US" dirty="0" smtClean="0"/>
              <a:t> </a:t>
            </a:r>
            <a:endParaRPr lang="en-US" b="1" dirty="0" smtClean="0"/>
          </a:p>
          <a:p>
            <a:pPr lvl="1">
              <a:buNone/>
            </a:pPr>
            <a:r>
              <a:rPr lang="en-US" b="1" dirty="0" smtClean="0"/>
              <a:t>Vd</a:t>
            </a:r>
            <a:r>
              <a:rPr lang="en-US" dirty="0" smtClean="0"/>
              <a:t> </a:t>
            </a:r>
            <a:r>
              <a:rPr lang="en-US" b="1" dirty="0" smtClean="0"/>
              <a:t>= D</a:t>
            </a:r>
            <a:r>
              <a:rPr lang="en-US" dirty="0" smtClean="0"/>
              <a:t> </a:t>
            </a:r>
            <a:r>
              <a:rPr lang="en-US" b="1" dirty="0" smtClean="0"/>
              <a:t>/ C</a:t>
            </a:r>
            <a:r>
              <a:rPr lang="en-US" b="1" baseline="-25000" dirty="0" smtClean="0"/>
              <a:t>0 </a:t>
            </a:r>
            <a:r>
              <a:rPr lang="en-US" dirty="0" smtClean="0"/>
              <a:t>→</a:t>
            </a:r>
            <a:r>
              <a:rPr lang="en-US" b="1" dirty="0" smtClean="0"/>
              <a:t> C</a:t>
            </a:r>
            <a:r>
              <a:rPr lang="en-US" b="1" baseline="-25000" dirty="0" smtClean="0"/>
              <a:t>0 </a:t>
            </a:r>
            <a:r>
              <a:rPr lang="en-US" b="1" dirty="0" smtClean="0"/>
              <a:t>= D / Vd</a:t>
            </a:r>
          </a:p>
          <a:p>
            <a:pPr lvl="1">
              <a:buNone/>
            </a:pPr>
            <a:r>
              <a:rPr lang="en-US" b="1" dirty="0" err="1" smtClean="0"/>
              <a:t>Cl</a:t>
            </a:r>
            <a:r>
              <a:rPr lang="en-US" b="1" dirty="0" smtClean="0"/>
              <a:t> = k </a:t>
            </a:r>
            <a:r>
              <a:rPr lang="en-US" b="1" dirty="0" smtClean="0">
                <a:cs typeface="Times New Roman" pitchFamily="18" charset="0"/>
                <a:sym typeface="Symbol" pitchFamily="18" charset="2"/>
              </a:rPr>
              <a:t> Vd </a:t>
            </a:r>
            <a:r>
              <a:rPr lang="en-US" dirty="0" smtClean="0"/>
              <a:t>→</a:t>
            </a:r>
            <a:r>
              <a:rPr lang="en-US" b="1" dirty="0" smtClean="0"/>
              <a:t> k</a:t>
            </a:r>
            <a:r>
              <a:rPr lang="en-US" b="1" baseline="-25000" dirty="0" smtClean="0"/>
              <a:t> </a:t>
            </a:r>
            <a:r>
              <a:rPr lang="en-US" b="1" dirty="0" smtClean="0"/>
              <a:t>= </a:t>
            </a:r>
            <a:r>
              <a:rPr lang="en-US" b="1" dirty="0" err="1" smtClean="0"/>
              <a:t>Cl</a:t>
            </a:r>
            <a:r>
              <a:rPr lang="en-US" b="1" dirty="0" smtClean="0"/>
              <a:t> / Vd</a:t>
            </a:r>
            <a:endParaRPr lang="en-US" b="1" dirty="0" smtClean="0">
              <a:ea typeface="YUDutchR" charset="0"/>
              <a:cs typeface="Times New Roman" pitchFamily="18" charset="0"/>
            </a:endParaRPr>
          </a:p>
          <a:p>
            <a:pPr>
              <a:buNone/>
            </a:pPr>
            <a:r>
              <a:rPr lang="en-US" b="1" dirty="0" smtClean="0">
                <a:ea typeface="YUDutchR" charset="0"/>
                <a:cs typeface="Times New Roman" pitchFamily="18" charset="0"/>
              </a:rPr>
              <a:t>C</a:t>
            </a:r>
            <a:r>
              <a:rPr lang="sr-Latn-CS" b="1" dirty="0" smtClean="0">
                <a:ea typeface="YUDutchR" charset="0"/>
                <a:cs typeface="Times New Roman" pitchFamily="18" charset="0"/>
              </a:rPr>
              <a:t> </a:t>
            </a:r>
            <a:r>
              <a:rPr lang="en-US" b="1" dirty="0" smtClean="0">
                <a:ea typeface="YUDutchR" charset="0"/>
                <a:cs typeface="Times New Roman" pitchFamily="18" charset="0"/>
              </a:rPr>
              <a:t>=</a:t>
            </a:r>
            <a:r>
              <a:rPr lang="sr-Latn-CS" b="1" dirty="0" smtClean="0">
                <a:ea typeface="YUDutchR" charset="0"/>
                <a:cs typeface="Times New Roman" pitchFamily="18" charset="0"/>
              </a:rPr>
              <a:t> </a:t>
            </a:r>
            <a:r>
              <a:rPr lang="en-US" b="1" dirty="0" smtClean="0">
                <a:cs typeface="Times New Roman" pitchFamily="18" charset="0"/>
              </a:rPr>
              <a:t>C</a:t>
            </a:r>
            <a:r>
              <a:rPr lang="en-US" b="1" baseline="-30000" dirty="0" smtClean="0">
                <a:cs typeface="Times New Roman" pitchFamily="18" charset="0"/>
              </a:rPr>
              <a:t>0</a:t>
            </a:r>
            <a:r>
              <a:rPr lang="en-US" b="1" dirty="0" smtClean="0">
                <a:cs typeface="Times New Roman" pitchFamily="18" charset="0"/>
                <a:sym typeface="Symbol" pitchFamily="18" charset="2"/>
              </a:rPr>
              <a:t></a:t>
            </a:r>
            <a:r>
              <a:rPr lang="en-US" b="1" dirty="0" smtClean="0">
                <a:cs typeface="Times New Roman" pitchFamily="18" charset="0"/>
              </a:rPr>
              <a:t>e</a:t>
            </a:r>
            <a:r>
              <a:rPr lang="en-US" b="1" baseline="30000" dirty="0" smtClean="0">
                <a:cs typeface="Times New Roman" pitchFamily="18" charset="0"/>
                <a:sym typeface="Symbol" pitchFamily="18" charset="2"/>
              </a:rPr>
              <a:t></a:t>
            </a:r>
            <a:r>
              <a:rPr lang="sr-Latn-CS" b="1" baseline="30000" dirty="0" smtClean="0">
                <a:cs typeface="Times New Roman" pitchFamily="18" charset="0"/>
              </a:rPr>
              <a:t>k</a:t>
            </a:r>
            <a:r>
              <a:rPr lang="en-US" b="1" baseline="30000" dirty="0" smtClean="0">
                <a:cs typeface="Times New Roman" pitchFamily="18" charset="0"/>
                <a:sym typeface="Symbol" pitchFamily="18" charset="2"/>
              </a:rPr>
              <a:t></a:t>
            </a:r>
            <a:r>
              <a:rPr lang="en-US" b="1" baseline="30000" dirty="0" smtClean="0">
                <a:cs typeface="Times New Roman" pitchFamily="18" charset="0"/>
              </a:rPr>
              <a:t>t</a:t>
            </a:r>
            <a:r>
              <a:rPr lang="en-US" dirty="0" smtClean="0"/>
              <a:t> →</a:t>
            </a:r>
            <a:r>
              <a:rPr lang="en-US" b="1" dirty="0" smtClean="0"/>
              <a:t> C</a:t>
            </a:r>
            <a:r>
              <a:rPr lang="en-US" b="1" baseline="-25000" dirty="0" smtClean="0"/>
              <a:t> </a:t>
            </a:r>
            <a:r>
              <a:rPr lang="en-US" b="1" dirty="0" smtClean="0"/>
              <a:t>= (D / Vd)</a:t>
            </a:r>
            <a:r>
              <a:rPr lang="en-US" b="1" dirty="0" smtClean="0">
                <a:cs typeface="Times New Roman" pitchFamily="18" charset="0"/>
                <a:sym typeface="Symbol" pitchFamily="18" charset="2"/>
              </a:rPr>
              <a:t>  </a:t>
            </a:r>
            <a:r>
              <a:rPr lang="en-US" b="1" dirty="0" smtClean="0">
                <a:cs typeface="Times New Roman" pitchFamily="18" charset="0"/>
              </a:rPr>
              <a:t>e</a:t>
            </a:r>
            <a:r>
              <a:rPr lang="en-US" b="1" baseline="30000" dirty="0" smtClean="0">
                <a:cs typeface="Times New Roman" pitchFamily="18" charset="0"/>
                <a:sym typeface="Symbol" pitchFamily="18" charset="2"/>
              </a:rPr>
              <a:t></a:t>
            </a:r>
            <a:r>
              <a:rPr lang="en-US" b="1" baseline="30000" dirty="0" smtClean="0">
                <a:cs typeface="Times New Roman" pitchFamily="18" charset="0"/>
              </a:rPr>
              <a:t>(</a:t>
            </a:r>
            <a:r>
              <a:rPr lang="en-US" b="1" baseline="30000" dirty="0" err="1" smtClean="0">
                <a:cs typeface="Times New Roman" pitchFamily="18" charset="0"/>
              </a:rPr>
              <a:t>Cl</a:t>
            </a:r>
            <a:r>
              <a:rPr lang="en-US" b="1" baseline="30000" dirty="0" smtClean="0">
                <a:cs typeface="Times New Roman" pitchFamily="18" charset="0"/>
              </a:rPr>
              <a:t> / Vd)</a:t>
            </a:r>
            <a:r>
              <a:rPr lang="en-US" b="1" baseline="30000" dirty="0" smtClean="0">
                <a:cs typeface="Times New Roman" pitchFamily="18" charset="0"/>
                <a:sym typeface="Symbol" pitchFamily="18" charset="2"/>
              </a:rPr>
              <a:t></a:t>
            </a:r>
            <a:r>
              <a:rPr lang="en-US" b="1" baseline="30000" dirty="0" smtClean="0">
                <a:cs typeface="Times New Roman" pitchFamily="18" charset="0"/>
              </a:rPr>
              <a:t>t</a:t>
            </a:r>
            <a:r>
              <a:rPr lang="en-US" dirty="0" smtClean="0"/>
              <a:t> </a:t>
            </a:r>
            <a:endParaRPr lang="sr-Cyrl-RS" dirty="0" smtClean="0"/>
          </a:p>
          <a:p>
            <a:pPr>
              <a:buNone/>
            </a:pPr>
            <a:r>
              <a:rPr lang="sr-Cyrl-RS" dirty="0" smtClean="0">
                <a:cs typeface="Times New Roman" pitchFamily="18" charset="0"/>
              </a:rPr>
              <a:t>	За пацијента </a:t>
            </a:r>
            <a:r>
              <a:rPr lang="en-US" b="1" i="1" dirty="0" smtClean="0">
                <a:cs typeface="Times New Roman" pitchFamily="18" charset="0"/>
              </a:rPr>
              <a:t>n</a:t>
            </a:r>
            <a:r>
              <a:rPr lang="en-US" dirty="0" smtClean="0">
                <a:cs typeface="Times New Roman" pitchFamily="18" charset="0"/>
              </a:rPr>
              <a:t> </a:t>
            </a:r>
            <a:r>
              <a:rPr lang="sr-Cyrl-RS" dirty="0" smtClean="0">
                <a:cs typeface="Times New Roman" pitchFamily="18" charset="0"/>
              </a:rPr>
              <a:t>концентрација лека након </a:t>
            </a:r>
            <a:r>
              <a:rPr lang="en-US" b="1" i="1" dirty="0" smtClean="0">
                <a:cs typeface="Times New Roman" pitchFamily="18" charset="0"/>
              </a:rPr>
              <a:t>x</a:t>
            </a:r>
            <a:r>
              <a:rPr lang="sr-Cyrl-RS" dirty="0" smtClean="0">
                <a:cs typeface="Times New Roman" pitchFamily="18" charset="0"/>
              </a:rPr>
              <a:t>-тог мерења израчунава се као:</a:t>
            </a:r>
          </a:p>
          <a:p>
            <a:pPr>
              <a:buNone/>
            </a:pPr>
            <a:r>
              <a:rPr lang="en-US" b="1" dirty="0" err="1" smtClean="0"/>
              <a:t>C</a:t>
            </a:r>
            <a:r>
              <a:rPr lang="en-US" b="1" baseline="-25000" dirty="0" err="1" smtClean="0"/>
              <a:t>nx</a:t>
            </a:r>
            <a:r>
              <a:rPr lang="en-US" b="1" baseline="-25000" dirty="0" smtClean="0"/>
              <a:t> </a:t>
            </a:r>
            <a:r>
              <a:rPr lang="en-US" b="1" dirty="0" smtClean="0"/>
              <a:t>= (D / Vd</a:t>
            </a:r>
            <a:r>
              <a:rPr lang="en-US" b="1" baseline="-25000" dirty="0" smtClean="0">
                <a:cs typeface="Times New Roman" pitchFamily="18" charset="0"/>
              </a:rPr>
              <a:t>n</a:t>
            </a:r>
            <a:r>
              <a:rPr lang="en-US" b="1" dirty="0" smtClean="0"/>
              <a:t>)</a:t>
            </a:r>
            <a:r>
              <a:rPr lang="en-US" b="1" dirty="0" smtClean="0">
                <a:cs typeface="Times New Roman" pitchFamily="18" charset="0"/>
                <a:sym typeface="Symbol" pitchFamily="18" charset="2"/>
              </a:rPr>
              <a:t>  </a:t>
            </a:r>
            <a:r>
              <a:rPr lang="en-US" b="1" dirty="0" smtClean="0">
                <a:cs typeface="Times New Roman" pitchFamily="18" charset="0"/>
              </a:rPr>
              <a:t>e</a:t>
            </a:r>
            <a:r>
              <a:rPr lang="en-US" b="1" baseline="30000" dirty="0" smtClean="0">
                <a:cs typeface="Times New Roman" pitchFamily="18" charset="0"/>
                <a:sym typeface="Symbol" pitchFamily="18" charset="2"/>
              </a:rPr>
              <a:t></a:t>
            </a:r>
            <a:r>
              <a:rPr lang="en-US" b="1" baseline="30000" dirty="0" smtClean="0">
                <a:cs typeface="Times New Roman" pitchFamily="18" charset="0"/>
              </a:rPr>
              <a:t>(Cl</a:t>
            </a:r>
            <a:r>
              <a:rPr lang="en-US" sz="1800" b="1" baseline="30000" dirty="0" smtClean="0">
                <a:cs typeface="Times New Roman" pitchFamily="18" charset="0"/>
              </a:rPr>
              <a:t>n</a:t>
            </a:r>
            <a:r>
              <a:rPr lang="en-US" b="1" baseline="30000" dirty="0" smtClean="0">
                <a:cs typeface="Times New Roman" pitchFamily="18" charset="0"/>
              </a:rPr>
              <a:t> / Vd</a:t>
            </a:r>
            <a:r>
              <a:rPr lang="en-US" sz="1800" b="1" baseline="30000" dirty="0" smtClean="0">
                <a:cs typeface="Times New Roman" pitchFamily="18" charset="0"/>
              </a:rPr>
              <a:t>n</a:t>
            </a:r>
            <a:r>
              <a:rPr lang="en-US" b="1" baseline="30000" dirty="0" smtClean="0">
                <a:cs typeface="Times New Roman" pitchFamily="18" charset="0"/>
              </a:rPr>
              <a:t>)</a:t>
            </a:r>
            <a:r>
              <a:rPr lang="en-US" b="1" baseline="30000" dirty="0" smtClean="0">
                <a:cs typeface="Times New Roman" pitchFamily="18" charset="0"/>
                <a:sym typeface="Symbol" pitchFamily="18" charset="2"/>
              </a:rPr>
              <a:t></a:t>
            </a:r>
            <a:r>
              <a:rPr lang="en-US" b="1" baseline="30000" dirty="0" smtClean="0">
                <a:cs typeface="Times New Roman" pitchFamily="18" charset="0"/>
              </a:rPr>
              <a:t>t</a:t>
            </a:r>
            <a:r>
              <a:rPr lang="en-US" sz="1800" b="1" baseline="30000" dirty="0" smtClean="0">
                <a:cs typeface="Times New Roman" pitchFamily="18" charset="0"/>
              </a:rPr>
              <a:t>nx</a:t>
            </a:r>
            <a:r>
              <a:rPr lang="sr-Cyrl-RS" b="1" baseline="30000" dirty="0" smtClean="0">
                <a:cs typeface="Times New Roman" pitchFamily="18" charset="0"/>
              </a:rPr>
              <a:t> </a:t>
            </a:r>
            <a:r>
              <a:rPr lang="sr-Cyrl-RS" b="1" dirty="0" smtClean="0">
                <a:cs typeface="Times New Roman" pitchFamily="18" charset="0"/>
              </a:rPr>
              <a:t>+ </a:t>
            </a:r>
            <a:r>
              <a:rPr lang="el-GR" b="1" dirty="0" smtClean="0">
                <a:cs typeface="Times New Roman" pitchFamily="18" charset="0"/>
              </a:rPr>
              <a:t>ε</a:t>
            </a:r>
            <a:r>
              <a:rPr lang="en-US" b="1" baseline="-25000" dirty="0" err="1" smtClean="0">
                <a:cs typeface="Times New Roman" pitchFamily="18" charset="0"/>
              </a:rPr>
              <a:t>nx</a:t>
            </a:r>
            <a:endParaRPr lang="en-US" b="1" baseline="-25000" dirty="0" smtClean="0">
              <a:cs typeface="Times New Roman" pitchFamily="18" charset="0"/>
            </a:endParaRPr>
          </a:p>
          <a:p>
            <a:pPr>
              <a:buNone/>
            </a:pPr>
            <a:r>
              <a:rPr lang="sr-Cyrl-RS" dirty="0" smtClean="0"/>
              <a:t>	где је </a:t>
            </a:r>
            <a:r>
              <a:rPr lang="el-GR" b="1" dirty="0" smtClean="0"/>
              <a:t>ε</a:t>
            </a:r>
            <a:r>
              <a:rPr lang="en-US" b="1" baseline="-25000" dirty="0" err="1" smtClean="0">
                <a:cs typeface="Times New Roman" pitchFamily="18" charset="0"/>
              </a:rPr>
              <a:t>nx</a:t>
            </a:r>
            <a:r>
              <a:rPr lang="en-US" b="1" baseline="-25000" dirty="0" smtClean="0">
                <a:cs typeface="Times New Roman" pitchFamily="18" charset="0"/>
              </a:rPr>
              <a:t> </a:t>
            </a:r>
            <a:r>
              <a:rPr lang="sr-Cyrl-RS" dirty="0" smtClean="0">
                <a:cs typeface="Times New Roman" pitchFamily="18" charset="0"/>
              </a:rPr>
              <a:t>резидуална грешка, тј. </a:t>
            </a:r>
            <a:r>
              <a:rPr lang="sr-Cyrl-RS" dirty="0" smtClean="0"/>
              <a:t>одступање измерене од очекиване/израчунате концентрације лека у тренутку </a:t>
            </a:r>
            <a:r>
              <a:rPr lang="en-US" b="1" dirty="0" smtClean="0">
                <a:cs typeface="Times New Roman" pitchFamily="18" charset="0"/>
              </a:rPr>
              <a:t>t</a:t>
            </a:r>
            <a:r>
              <a:rPr lang="en-US" b="1" baseline="-25000" dirty="0" smtClean="0">
                <a:cs typeface="Times New Roman" pitchFamily="18" charset="0"/>
              </a:rPr>
              <a:t>nx</a:t>
            </a:r>
            <a:r>
              <a:rPr lang="sr-Cyrl-RS" b="1" baseline="-25000" dirty="0" smtClean="0">
                <a:cs typeface="Times New Roman" pitchFamily="18" charset="0"/>
              </a:rPr>
              <a:t> </a:t>
            </a:r>
            <a:r>
              <a:rPr lang="sr-Cyrl-RS" dirty="0" smtClean="0">
                <a:cs typeface="Times New Roman" pitchFamily="18" charset="0"/>
              </a:rPr>
              <a:t>(</a:t>
            </a:r>
            <a:r>
              <a:rPr lang="en-US" dirty="0" smtClean="0">
                <a:cs typeface="Times New Roman" pitchFamily="18" charset="0"/>
              </a:rPr>
              <a:t>x</a:t>
            </a:r>
            <a:r>
              <a:rPr lang="sr-Cyrl-RS" dirty="0" smtClean="0">
                <a:cs typeface="Times New Roman" pitchFamily="18" charset="0"/>
              </a:rPr>
              <a:t> је редни број мерења)</a:t>
            </a:r>
            <a:r>
              <a:rPr lang="sr-Cyrl-RS" baseline="-25000" dirty="0" smtClean="0">
                <a:cs typeface="Times New Roman" pitchFamily="18" charset="0"/>
              </a:rPr>
              <a:t>, </a:t>
            </a:r>
            <a:r>
              <a:rPr lang="en-US" b="1" dirty="0" smtClean="0"/>
              <a:t>D</a:t>
            </a:r>
            <a:r>
              <a:rPr lang="en-US" dirty="0" smtClean="0"/>
              <a:t> </a:t>
            </a:r>
            <a:r>
              <a:rPr lang="sr-Cyrl-RS" dirty="0" smtClean="0"/>
              <a:t>је примењена доза, </a:t>
            </a:r>
            <a:r>
              <a:rPr lang="en-US" b="1" dirty="0" smtClean="0"/>
              <a:t>Vd</a:t>
            </a:r>
            <a:r>
              <a:rPr lang="en-US" b="1" baseline="-25000" dirty="0" smtClean="0">
                <a:cs typeface="Times New Roman" pitchFamily="18" charset="0"/>
              </a:rPr>
              <a:t>n</a:t>
            </a:r>
            <a:r>
              <a:rPr lang="sr-Cyrl-RS" baseline="-25000" dirty="0" smtClean="0">
                <a:cs typeface="Times New Roman" pitchFamily="18" charset="0"/>
              </a:rPr>
              <a:t> </a:t>
            </a:r>
            <a:r>
              <a:rPr lang="sr-Cyrl-RS" dirty="0" smtClean="0">
                <a:cs typeface="Times New Roman" pitchFamily="18" charset="0"/>
              </a:rPr>
              <a:t>је волумен дистрибуције пацијента </a:t>
            </a:r>
            <a:r>
              <a:rPr lang="en-US" i="1" dirty="0" smtClean="0">
                <a:cs typeface="Times New Roman" pitchFamily="18" charset="0"/>
              </a:rPr>
              <a:t>n</a:t>
            </a:r>
            <a:r>
              <a:rPr lang="sr-Cyrl-RS" i="1" dirty="0" smtClean="0">
                <a:cs typeface="Times New Roman" pitchFamily="18" charset="0"/>
              </a:rPr>
              <a:t> </a:t>
            </a:r>
            <a:r>
              <a:rPr lang="sr-Cyrl-RS" dirty="0" smtClean="0">
                <a:cs typeface="Times New Roman" pitchFamily="18" charset="0"/>
              </a:rPr>
              <a:t>а </a:t>
            </a:r>
            <a:r>
              <a:rPr lang="en-US" b="1" dirty="0" smtClean="0">
                <a:cs typeface="Times New Roman" pitchFamily="18" charset="0"/>
              </a:rPr>
              <a:t>Cl</a:t>
            </a:r>
            <a:r>
              <a:rPr lang="en-US" b="1" baseline="-25000" dirty="0" smtClean="0">
                <a:cs typeface="Times New Roman" pitchFamily="18" charset="0"/>
              </a:rPr>
              <a:t>n</a:t>
            </a:r>
            <a:r>
              <a:rPr lang="en-US" dirty="0" smtClean="0">
                <a:cs typeface="Times New Roman" pitchFamily="18" charset="0"/>
              </a:rPr>
              <a:t> </a:t>
            </a:r>
            <a:r>
              <a:rPr lang="sr-Cyrl-RS" dirty="0" smtClean="0">
                <a:cs typeface="Times New Roman" pitchFamily="18" charset="0"/>
              </a:rPr>
              <a:t>је клиренс лека пацијента </a:t>
            </a:r>
            <a:r>
              <a:rPr lang="en-US" i="1" dirty="0" smtClean="0">
                <a:cs typeface="Times New Roman" pitchFamily="18" charset="0"/>
              </a:rPr>
              <a:t>n</a:t>
            </a:r>
            <a:endParaRPr lang="sr-Cyrl-RS" i="1" baseline="-25000" dirty="0" smtClean="0">
              <a:cs typeface="Times New Roman" pitchFamily="18" charset="0"/>
            </a:endParaRPr>
          </a:p>
          <a:p>
            <a:pPr>
              <a:buNone/>
            </a:pPr>
            <a:endParaRPr lang="sr-Cyrl-RS" b="1" baseline="30000" dirty="0" smtClean="0">
              <a:cs typeface="Times New Roman" pitchFamily="18" charset="0"/>
            </a:endParaRPr>
          </a:p>
          <a:p>
            <a:pPr>
              <a:buNone/>
            </a:pPr>
            <a:endParaRPr lang="en-US" dirty="0"/>
          </a:p>
        </p:txBody>
      </p:sp>
      <p:sp>
        <p:nvSpPr>
          <p:cNvPr id="4" name="Rectangle 3"/>
          <p:cNvSpPr/>
          <p:nvPr/>
        </p:nvSpPr>
        <p:spPr bwMode="auto">
          <a:xfrm>
            <a:off x="755576" y="1700808"/>
            <a:ext cx="1440160" cy="360040"/>
          </a:xfrm>
          <a:prstGeom prst="rect">
            <a:avLst/>
          </a:prstGeom>
          <a:noFill/>
          <a:ln w="9525" cap="flat" cmpd="sng" algn="ctr">
            <a:solidFill>
              <a:srgbClr val="3333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5" name="Rectangle 4"/>
          <p:cNvSpPr/>
          <p:nvPr/>
        </p:nvSpPr>
        <p:spPr bwMode="auto">
          <a:xfrm>
            <a:off x="2411760" y="2924944"/>
            <a:ext cx="2808312" cy="360040"/>
          </a:xfrm>
          <a:prstGeom prst="rect">
            <a:avLst/>
          </a:prstGeom>
          <a:noFill/>
          <a:ln w="9525" cap="flat" cmpd="sng" algn="ctr">
            <a:solidFill>
              <a:srgbClr val="3333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6" name="Rectangle 5"/>
          <p:cNvSpPr/>
          <p:nvPr/>
        </p:nvSpPr>
        <p:spPr bwMode="auto">
          <a:xfrm>
            <a:off x="611560" y="4149080"/>
            <a:ext cx="4248472" cy="432048"/>
          </a:xfrm>
          <a:prstGeom prst="rect">
            <a:avLst/>
          </a:prstGeom>
          <a:noFill/>
          <a:ln w="9525" cap="flat" cmpd="sng" algn="ctr">
            <a:solidFill>
              <a:srgbClr val="3333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b="1" dirty="0" smtClean="0">
                <a:solidFill>
                  <a:srgbClr val="006699"/>
                </a:solidFill>
              </a:rPr>
              <a:t>Популациона фармакокинетика</a:t>
            </a:r>
            <a:br>
              <a:rPr lang="sr-Cyrl-RS" sz="4000" b="1" dirty="0" smtClean="0">
                <a:solidFill>
                  <a:srgbClr val="006699"/>
                </a:solidFill>
              </a:rPr>
            </a:br>
            <a:r>
              <a:rPr lang="sr-Cyrl-RS" sz="3600" dirty="0" smtClean="0">
                <a:solidFill>
                  <a:srgbClr val="006699"/>
                </a:solidFill>
              </a:rPr>
              <a:t>- </a:t>
            </a:r>
            <a:r>
              <a:rPr lang="en-US" sz="3600" dirty="0" smtClean="0">
                <a:solidFill>
                  <a:srgbClr val="006699"/>
                </a:solidFill>
              </a:rPr>
              <a:t>NONMEM</a:t>
            </a:r>
            <a:r>
              <a:rPr lang="sr-Cyrl-RS" sz="3600" dirty="0" smtClean="0">
                <a:solidFill>
                  <a:srgbClr val="006699"/>
                </a:solidFill>
              </a:rPr>
              <a:t>: модел са једним одељком-</a:t>
            </a:r>
            <a:endParaRPr lang="en-US" dirty="0"/>
          </a:p>
        </p:txBody>
      </p:sp>
      <p:sp>
        <p:nvSpPr>
          <p:cNvPr id="3" name="Content Placeholder 2"/>
          <p:cNvSpPr>
            <a:spLocks noGrp="1"/>
          </p:cNvSpPr>
          <p:nvPr>
            <p:ph idx="1"/>
          </p:nvPr>
        </p:nvSpPr>
        <p:spPr>
          <a:xfrm>
            <a:off x="683568" y="1628800"/>
            <a:ext cx="8064896" cy="4824536"/>
          </a:xfrm>
        </p:spPr>
        <p:txBody>
          <a:bodyPr>
            <a:noAutofit/>
          </a:bodyPr>
          <a:lstStyle/>
          <a:p>
            <a:r>
              <a:rPr lang="sr-Cyrl-RS" dirty="0" smtClean="0"/>
              <a:t>Израчунавање фармакокинетских параметара појединачних болесника:</a:t>
            </a:r>
          </a:p>
          <a:p>
            <a:pPr lvl="1"/>
            <a:r>
              <a:rPr lang="sr-Cyrl-RS" sz="2400" dirty="0" smtClean="0">
                <a:cs typeface="Times New Roman" pitchFamily="18" charset="0"/>
              </a:rPr>
              <a:t>За пацијента </a:t>
            </a:r>
            <a:r>
              <a:rPr lang="en-US" sz="2400" b="1" i="1" dirty="0" smtClean="0">
                <a:cs typeface="Times New Roman" pitchFamily="18" charset="0"/>
              </a:rPr>
              <a:t>n</a:t>
            </a:r>
            <a:r>
              <a:rPr lang="en-US" sz="2400" dirty="0" smtClean="0">
                <a:cs typeface="Times New Roman" pitchFamily="18" charset="0"/>
              </a:rPr>
              <a:t> </a:t>
            </a:r>
            <a:r>
              <a:rPr lang="sr-Cyrl-RS" sz="2400" dirty="0" smtClean="0">
                <a:cs typeface="Times New Roman" pitchFamily="18" charset="0"/>
              </a:rPr>
              <a:t>клиренс лека израчунава се као</a:t>
            </a:r>
            <a:r>
              <a:rPr lang="sr-Cyrl-RS" sz="2400" dirty="0" smtClean="0"/>
              <a:t>:</a:t>
            </a:r>
          </a:p>
          <a:p>
            <a:pPr algn="ctr">
              <a:buNone/>
            </a:pPr>
            <a:r>
              <a:rPr lang="en-US" b="1" dirty="0" smtClean="0"/>
              <a:t>Cl</a:t>
            </a:r>
            <a:r>
              <a:rPr lang="en-US" b="1" baseline="-25000" dirty="0" smtClean="0"/>
              <a:t>n</a:t>
            </a:r>
            <a:r>
              <a:rPr lang="en-US" b="1" dirty="0" smtClean="0"/>
              <a:t> = </a:t>
            </a:r>
            <a:r>
              <a:rPr lang="en-US" b="1" dirty="0" err="1" smtClean="0"/>
              <a:t>Cl</a:t>
            </a:r>
            <a:r>
              <a:rPr lang="en-US" b="1" dirty="0" smtClean="0"/>
              <a:t> + </a:t>
            </a:r>
            <a:r>
              <a:rPr lang="el-GR" b="1" dirty="0" smtClean="0"/>
              <a:t>η</a:t>
            </a:r>
            <a:r>
              <a:rPr lang="en-US" b="1" baseline="-25000" dirty="0" smtClean="0"/>
              <a:t>n</a:t>
            </a:r>
            <a:r>
              <a:rPr lang="en-US" b="1" baseline="30000" dirty="0" smtClean="0"/>
              <a:t>Cl</a:t>
            </a:r>
          </a:p>
          <a:p>
            <a:pPr lvl="2"/>
            <a:r>
              <a:rPr lang="sr-Cyrl-RS" dirty="0" smtClean="0"/>
              <a:t>где је </a:t>
            </a:r>
            <a:r>
              <a:rPr lang="en-US" dirty="0" err="1" smtClean="0"/>
              <a:t>Cl</a:t>
            </a:r>
            <a:r>
              <a:rPr lang="sr-Cyrl-RS" dirty="0" smtClean="0"/>
              <a:t> просечна вредност клиренса у популацији а </a:t>
            </a:r>
            <a:r>
              <a:rPr lang="el-GR" dirty="0" smtClean="0"/>
              <a:t>η</a:t>
            </a:r>
            <a:r>
              <a:rPr lang="en-US" baseline="-25000" dirty="0" smtClean="0"/>
              <a:t>n</a:t>
            </a:r>
            <a:r>
              <a:rPr lang="en-US" baseline="30000" dirty="0" smtClean="0"/>
              <a:t>Cl </a:t>
            </a:r>
            <a:r>
              <a:rPr lang="sr-Cyrl-RS" dirty="0" smtClean="0"/>
              <a:t>одступање очекиване вредности клиренса </a:t>
            </a:r>
            <a:r>
              <a:rPr lang="sr-Cyrl-RS" dirty="0" smtClean="0">
                <a:cs typeface="Times New Roman" pitchFamily="18" charset="0"/>
              </a:rPr>
              <a:t>пацијента </a:t>
            </a:r>
            <a:r>
              <a:rPr lang="en-US" i="1" dirty="0" smtClean="0">
                <a:cs typeface="Times New Roman" pitchFamily="18" charset="0"/>
              </a:rPr>
              <a:t>n</a:t>
            </a:r>
            <a:r>
              <a:rPr lang="sr-Cyrl-RS" dirty="0" smtClean="0"/>
              <a:t> од просечне вредности клиренса у популацији</a:t>
            </a:r>
            <a:endParaRPr lang="sr-Cyrl-RS" baseline="30000" dirty="0" smtClean="0"/>
          </a:p>
          <a:p>
            <a:pPr lvl="1"/>
            <a:r>
              <a:rPr lang="sr-Cyrl-RS" sz="2400" dirty="0" smtClean="0">
                <a:cs typeface="Times New Roman" pitchFamily="18" charset="0"/>
              </a:rPr>
              <a:t>За пацијента </a:t>
            </a:r>
            <a:r>
              <a:rPr lang="en-US" sz="2400" b="1" i="1" dirty="0" smtClean="0">
                <a:cs typeface="Times New Roman" pitchFamily="18" charset="0"/>
              </a:rPr>
              <a:t>n</a:t>
            </a:r>
            <a:r>
              <a:rPr lang="en-US" sz="2400" dirty="0" smtClean="0">
                <a:cs typeface="Times New Roman" pitchFamily="18" charset="0"/>
              </a:rPr>
              <a:t> </a:t>
            </a:r>
            <a:r>
              <a:rPr lang="sr-Cyrl-RS" sz="2400" dirty="0" smtClean="0"/>
              <a:t>волумен дистрибуције </a:t>
            </a:r>
            <a:r>
              <a:rPr lang="sr-Cyrl-RS" sz="2400" dirty="0" smtClean="0">
                <a:cs typeface="Times New Roman" pitchFamily="18" charset="0"/>
              </a:rPr>
              <a:t>израчунава се</a:t>
            </a:r>
            <a:r>
              <a:rPr lang="sr-Cyrl-RS" sz="2400" dirty="0" smtClean="0"/>
              <a:t>:</a:t>
            </a:r>
          </a:p>
          <a:p>
            <a:pPr algn="ctr">
              <a:buNone/>
            </a:pPr>
            <a:r>
              <a:rPr lang="en-US" b="1" dirty="0" smtClean="0"/>
              <a:t>Vd</a:t>
            </a:r>
            <a:r>
              <a:rPr lang="en-US" b="1" baseline="-25000" dirty="0" smtClean="0"/>
              <a:t>n</a:t>
            </a:r>
            <a:r>
              <a:rPr lang="en-US" b="1" dirty="0" smtClean="0"/>
              <a:t> = Vd + </a:t>
            </a:r>
            <a:r>
              <a:rPr lang="el-GR" b="1" dirty="0" smtClean="0"/>
              <a:t>η</a:t>
            </a:r>
            <a:r>
              <a:rPr lang="en-US" b="1" baseline="-25000" dirty="0" err="1" smtClean="0"/>
              <a:t>n</a:t>
            </a:r>
            <a:r>
              <a:rPr lang="en-US" b="1" baseline="30000" dirty="0" err="1" smtClean="0"/>
              <a:t>Vd</a:t>
            </a:r>
            <a:endParaRPr lang="en-US" b="1" baseline="30000" dirty="0" smtClean="0"/>
          </a:p>
          <a:p>
            <a:pPr lvl="2"/>
            <a:r>
              <a:rPr lang="sr-Cyrl-RS" sz="2000" dirty="0" smtClean="0"/>
              <a:t>где је </a:t>
            </a:r>
            <a:r>
              <a:rPr lang="en-US" sz="2000" dirty="0" smtClean="0"/>
              <a:t>Vd</a:t>
            </a:r>
            <a:r>
              <a:rPr lang="sr-Cyrl-RS" sz="2000" dirty="0" smtClean="0"/>
              <a:t> просечна вредност </a:t>
            </a:r>
            <a:r>
              <a:rPr lang="sr-Cyrl-RS" dirty="0" smtClean="0"/>
              <a:t>волумена дистрибуције </a:t>
            </a:r>
            <a:r>
              <a:rPr lang="sr-Cyrl-RS" sz="2000" dirty="0" smtClean="0"/>
              <a:t>у популацији а </a:t>
            </a:r>
            <a:r>
              <a:rPr lang="el-GR" sz="2000" dirty="0" smtClean="0"/>
              <a:t>η</a:t>
            </a:r>
            <a:r>
              <a:rPr lang="en-US" sz="2000" baseline="-25000" dirty="0" err="1" smtClean="0"/>
              <a:t>n</a:t>
            </a:r>
            <a:r>
              <a:rPr lang="en-US" sz="2000" baseline="30000" dirty="0" err="1" smtClean="0"/>
              <a:t>Vd</a:t>
            </a:r>
            <a:r>
              <a:rPr lang="en-US" sz="2000" baseline="30000" dirty="0" smtClean="0"/>
              <a:t> </a:t>
            </a:r>
            <a:r>
              <a:rPr lang="sr-Cyrl-RS" sz="2000" dirty="0" smtClean="0"/>
              <a:t>одступање очекиване вредности воллумена дистрибуције </a:t>
            </a:r>
            <a:r>
              <a:rPr lang="sr-Cyrl-RS" sz="2000" dirty="0" smtClean="0">
                <a:cs typeface="Times New Roman" pitchFamily="18" charset="0"/>
              </a:rPr>
              <a:t>пацијента </a:t>
            </a:r>
            <a:r>
              <a:rPr lang="en-US" sz="2000" i="1" dirty="0" smtClean="0">
                <a:cs typeface="Times New Roman" pitchFamily="18" charset="0"/>
              </a:rPr>
              <a:t>n</a:t>
            </a:r>
            <a:r>
              <a:rPr lang="sr-Cyrl-RS" sz="2000" dirty="0" smtClean="0"/>
              <a:t> од просечне вредности волумена дистрибуције у популацији</a:t>
            </a:r>
          </a:p>
          <a:p>
            <a:endParaRPr lang="en-US" dirty="0"/>
          </a:p>
        </p:txBody>
      </p:sp>
      <p:cxnSp>
        <p:nvCxnSpPr>
          <p:cNvPr id="4" name="Straight Connector 3"/>
          <p:cNvCxnSpPr/>
          <p:nvPr/>
        </p:nvCxnSpPr>
        <p:spPr bwMode="auto">
          <a:xfrm>
            <a:off x="4546948" y="2924944"/>
            <a:ext cx="216000" cy="0"/>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5" name="Straight Connector 4"/>
          <p:cNvCxnSpPr/>
          <p:nvPr/>
        </p:nvCxnSpPr>
        <p:spPr bwMode="auto">
          <a:xfrm>
            <a:off x="2555776" y="3356992"/>
            <a:ext cx="216000" cy="0"/>
          </a:xfrm>
          <a:prstGeom prst="line">
            <a:avLst/>
          </a:prstGeom>
          <a:solidFill>
            <a:schemeClr val="bg1"/>
          </a:solidFill>
          <a:ln w="3175" cap="flat" cmpd="sng" algn="ctr">
            <a:solidFill>
              <a:schemeClr val="tx1"/>
            </a:solidFill>
            <a:prstDash val="solid"/>
            <a:round/>
            <a:headEnd type="none" w="med" len="med"/>
            <a:tailEnd type="none" w="med" len="med"/>
          </a:ln>
          <a:effectLst/>
        </p:spPr>
      </p:cxnSp>
      <p:cxnSp>
        <p:nvCxnSpPr>
          <p:cNvPr id="6" name="Straight Connector 5"/>
          <p:cNvCxnSpPr/>
          <p:nvPr/>
        </p:nvCxnSpPr>
        <p:spPr bwMode="auto">
          <a:xfrm>
            <a:off x="4572000" y="4797152"/>
            <a:ext cx="216000" cy="0"/>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7" name="Straight Connector 6"/>
          <p:cNvCxnSpPr/>
          <p:nvPr/>
        </p:nvCxnSpPr>
        <p:spPr bwMode="auto">
          <a:xfrm>
            <a:off x="2555776" y="5229200"/>
            <a:ext cx="216000" cy="0"/>
          </a:xfrm>
          <a:prstGeom prst="line">
            <a:avLst/>
          </a:prstGeom>
          <a:solidFill>
            <a:schemeClr val="bg1"/>
          </a:solidFill>
          <a:ln w="3175" cap="flat" cmpd="sng" algn="ctr">
            <a:solidFill>
              <a:schemeClr val="tx1"/>
            </a:solidFill>
            <a:prstDash val="solid"/>
            <a:round/>
            <a:headEnd type="none" w="med" len="med"/>
            <a:tailEnd type="none" w="med" len="med"/>
          </a:ln>
          <a:effectLst/>
        </p:spPr>
      </p:cxnSp>
      <p:sp>
        <p:nvSpPr>
          <p:cNvPr id="8" name="Rectangle 7"/>
          <p:cNvSpPr/>
          <p:nvPr/>
        </p:nvSpPr>
        <p:spPr bwMode="auto">
          <a:xfrm>
            <a:off x="3707904" y="2852936"/>
            <a:ext cx="1872208" cy="504056"/>
          </a:xfrm>
          <a:prstGeom prst="rect">
            <a:avLst/>
          </a:prstGeom>
          <a:noFill/>
          <a:ln w="9525" cap="flat" cmpd="sng" algn="ctr">
            <a:solidFill>
              <a:srgbClr val="3333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9" name="Rectangle 8"/>
          <p:cNvSpPr/>
          <p:nvPr/>
        </p:nvSpPr>
        <p:spPr bwMode="auto">
          <a:xfrm>
            <a:off x="3707904" y="4700092"/>
            <a:ext cx="2016224" cy="504056"/>
          </a:xfrm>
          <a:prstGeom prst="rect">
            <a:avLst/>
          </a:prstGeom>
          <a:noFill/>
          <a:ln w="9525" cap="flat" cmpd="sng" algn="ctr">
            <a:solidFill>
              <a:srgbClr val="3333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solidFill>
                  <a:srgbClr val="006699"/>
                </a:solidFill>
              </a:rPr>
              <a:t>NONMEM</a:t>
            </a:r>
            <a:r>
              <a:rPr lang="sr-Cyrl-RS" dirty="0" smtClean="0">
                <a:solidFill>
                  <a:srgbClr val="006699"/>
                </a:solidFill>
              </a:rPr>
              <a:t>: </a:t>
            </a:r>
            <a:r>
              <a:rPr lang="sr-Cyrl-RS" dirty="0" smtClean="0"/>
              <a:t>процес -</a:t>
            </a:r>
            <a:endParaRPr lang="en-US" dirty="0"/>
          </a:p>
        </p:txBody>
      </p:sp>
      <p:sp>
        <p:nvSpPr>
          <p:cNvPr id="3" name="Content Placeholder 2"/>
          <p:cNvSpPr>
            <a:spLocks noGrp="1"/>
          </p:cNvSpPr>
          <p:nvPr>
            <p:ph idx="1"/>
          </p:nvPr>
        </p:nvSpPr>
        <p:spPr>
          <a:xfrm>
            <a:off x="683568" y="1628800"/>
            <a:ext cx="7920880" cy="4608512"/>
          </a:xfrm>
        </p:spPr>
        <p:txBody>
          <a:bodyPr>
            <a:normAutofit lnSpcReduction="10000"/>
          </a:bodyPr>
          <a:lstStyle/>
          <a:p>
            <a:r>
              <a:rPr lang="sr-Cyrl-RS" dirty="0" smtClean="0"/>
              <a:t>Фармакокинетски параметри који се најчешће испитују су  клиренс лека и волумен дистрибуције </a:t>
            </a:r>
          </a:p>
          <a:p>
            <a:pPr lvl="1"/>
            <a:r>
              <a:rPr lang="sr-Cyrl-RS" dirty="0" smtClean="0"/>
              <a:t>ређе константа апсорпције или константа елиминације</a:t>
            </a:r>
          </a:p>
          <a:p>
            <a:r>
              <a:rPr lang="sr-Cyrl-RS" dirty="0" smtClean="0"/>
              <a:t>Процес подразумева три корака:</a:t>
            </a:r>
          </a:p>
          <a:p>
            <a:pPr marL="914400" lvl="1" indent="-457200">
              <a:buFont typeface="+mj-lt"/>
              <a:buAutoNum type="arabicPeriod"/>
            </a:pPr>
            <a:r>
              <a:rPr lang="sr-Cyrl-RS" u="sng" dirty="0" smtClean="0"/>
              <a:t>прикупљање података за анализу</a:t>
            </a:r>
          </a:p>
          <a:p>
            <a:pPr lvl="2"/>
            <a:r>
              <a:rPr lang="sr-Cyrl-RS" dirty="0" smtClean="0"/>
              <a:t>дефинисање циљне популације и величине узорка</a:t>
            </a:r>
          </a:p>
          <a:p>
            <a:pPr lvl="2"/>
            <a:r>
              <a:rPr lang="sr-Cyrl-RS" dirty="0" smtClean="0"/>
              <a:t>узимање узорака крви и мерење концентрације лека у крви, плазми или серуму</a:t>
            </a:r>
          </a:p>
          <a:p>
            <a:pPr lvl="2"/>
            <a:r>
              <a:rPr lang="sr-Cyrl-RS" dirty="0" smtClean="0"/>
              <a:t>прикупљање података од пацијента (старост, пол, телесна тежина, дужина примене лека, дозни режим, време узимања последње дозе, пратећа терапија...)</a:t>
            </a:r>
          </a:p>
          <a:p>
            <a:pPr lvl="2"/>
            <a:r>
              <a:rPr lang="sr-Cyrl-RS" dirty="0" smtClean="0"/>
              <a:t>одабир модела </a:t>
            </a:r>
            <a:r>
              <a:rPr lang="en-US" dirty="0" smtClean="0"/>
              <a:t>(</a:t>
            </a:r>
            <a:r>
              <a:rPr lang="sr-Cyrl-RS" dirty="0" smtClean="0"/>
              <a:t>са једним или два одељка, линеарни или сатурациони...</a:t>
            </a:r>
            <a:r>
              <a:rPr lang="en-US" dirty="0" smtClean="0"/>
              <a:t>)</a:t>
            </a:r>
            <a:endParaRPr lang="sr-Cyrl-R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solidFill>
                  <a:srgbClr val="006699"/>
                </a:solidFill>
              </a:rPr>
              <a:t>NONMEM</a:t>
            </a:r>
            <a:r>
              <a:rPr lang="sr-Cyrl-RS" dirty="0" smtClean="0">
                <a:solidFill>
                  <a:srgbClr val="006699"/>
                </a:solidFill>
              </a:rPr>
              <a:t>: </a:t>
            </a:r>
            <a:r>
              <a:rPr lang="sr-Cyrl-RS" dirty="0" smtClean="0"/>
              <a:t>процес -</a:t>
            </a:r>
            <a:endParaRPr lang="en-US" dirty="0"/>
          </a:p>
        </p:txBody>
      </p:sp>
      <p:sp>
        <p:nvSpPr>
          <p:cNvPr id="3" name="Content Placeholder 2"/>
          <p:cNvSpPr>
            <a:spLocks noGrp="1"/>
          </p:cNvSpPr>
          <p:nvPr>
            <p:ph idx="1"/>
          </p:nvPr>
        </p:nvSpPr>
        <p:spPr>
          <a:xfrm>
            <a:off x="467544" y="1628800"/>
            <a:ext cx="8280920" cy="5229200"/>
          </a:xfrm>
        </p:spPr>
        <p:txBody>
          <a:bodyPr>
            <a:normAutofit fontScale="92500" lnSpcReduction="10000"/>
          </a:bodyPr>
          <a:lstStyle/>
          <a:p>
            <a:pPr marL="914400" lvl="1" indent="-457200">
              <a:buFont typeface="+mj-lt"/>
              <a:buAutoNum type="arabicPeriod" startAt="2"/>
            </a:pPr>
            <a:r>
              <a:rPr lang="sr-Cyrl-RS" u="sng" dirty="0" smtClean="0"/>
              <a:t>развијање модела</a:t>
            </a:r>
          </a:p>
          <a:p>
            <a:pPr marL="914400" lvl="1" indent="-457200">
              <a:buFont typeface="+mj-lt"/>
              <a:buAutoNum type="alphaLcParenR"/>
            </a:pPr>
            <a:r>
              <a:rPr lang="sr-Cyrl-RS" dirty="0" smtClean="0"/>
              <a:t>изградња основног (базног) модела</a:t>
            </a:r>
          </a:p>
          <a:p>
            <a:pPr lvl="2"/>
            <a:r>
              <a:rPr lang="sr-Cyrl-RS" dirty="0" smtClean="0"/>
              <a:t>даје средње вредности и варијансе тј. стандардне девијације* за </a:t>
            </a:r>
            <a:r>
              <a:rPr lang="el-GR" dirty="0" smtClean="0"/>
              <a:t>θ</a:t>
            </a:r>
            <a:r>
              <a:rPr lang="sr-Cyrl-RS" dirty="0" smtClean="0"/>
              <a:t> (просечне вредности у популацији, најчешће за </a:t>
            </a:r>
            <a:r>
              <a:rPr lang="en-US" dirty="0" smtClean="0"/>
              <a:t>CL </a:t>
            </a:r>
            <a:r>
              <a:rPr lang="sr-Cyrl-RS" dirty="0" smtClean="0"/>
              <a:t>и </a:t>
            </a:r>
            <a:r>
              <a:rPr lang="en-US" dirty="0" smtClean="0"/>
              <a:t>Vd)</a:t>
            </a:r>
            <a:r>
              <a:rPr lang="sr-Cyrl-RS" dirty="0" smtClean="0"/>
              <a:t>, </a:t>
            </a:r>
            <a:r>
              <a:rPr lang="el-GR" dirty="0" smtClean="0"/>
              <a:t>η</a:t>
            </a:r>
            <a:r>
              <a:rPr lang="sr-Cyrl-RS" dirty="0" smtClean="0"/>
              <a:t> (показује интер-индивидуалну варијабилност) и</a:t>
            </a:r>
            <a:r>
              <a:rPr lang="en-US" dirty="0" smtClean="0"/>
              <a:t> </a:t>
            </a:r>
            <a:r>
              <a:rPr lang="el-GR" dirty="0" smtClean="0"/>
              <a:t>ε</a:t>
            </a:r>
            <a:r>
              <a:rPr lang="sr-Cyrl-RS" dirty="0" smtClean="0"/>
              <a:t> (показује интра-индивидуалну варијабилност) на основу унетих података:</a:t>
            </a:r>
          </a:p>
          <a:p>
            <a:pPr lvl="3"/>
            <a:r>
              <a:rPr lang="sr-Cyrl-RS" dirty="0" smtClean="0"/>
              <a:t>добијених од испитаника: измереним концентрацијама лека у узорцима испитаника (након постигнутог равнотежног стања), времену кад је узет узорак на анализу, укупним дневним и појединачним примењеним дозама и дозном интервалу</a:t>
            </a:r>
          </a:p>
          <a:p>
            <a:pPr lvl="3"/>
            <a:r>
              <a:rPr lang="sr-Cyrl-RS" dirty="0" smtClean="0"/>
              <a:t>из литературе: вредности клиренса и волумена дистрибуције лека (средње, минималне и максималне вредности) </a:t>
            </a:r>
          </a:p>
          <a:p>
            <a:pPr lvl="2"/>
            <a:r>
              <a:rPr lang="ru-RU" dirty="0" smtClean="0"/>
              <a:t>даје  вредност минимума објективне функције (МОФ)</a:t>
            </a:r>
          </a:p>
          <a:p>
            <a:pPr lvl="3"/>
            <a:r>
              <a:rPr lang="ru-RU" dirty="0" smtClean="0"/>
              <a:t>дефинише се као негативни двоструки логаритам вероватноће података, чија промена вредности у процесу моделирања представља основни статистички критерујум за процену статистичке значајности утицаја фактора који се испитују</a:t>
            </a:r>
            <a:endParaRPr lang="sr-Cyrl-RS" dirty="0" smtClean="0"/>
          </a:p>
          <a:p>
            <a:pPr lvl="1" algn="r">
              <a:buNone/>
            </a:pPr>
            <a:r>
              <a:rPr lang="sr-Cyrl-RS" sz="1900" dirty="0" smtClean="0"/>
              <a:t>*стандардна девијација је квадратни корен из варијансе</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solidFill>
                  <a:srgbClr val="006699"/>
                </a:solidFill>
              </a:rPr>
              <a:t>NONMEM</a:t>
            </a:r>
            <a:r>
              <a:rPr lang="sr-Cyrl-RS" dirty="0" smtClean="0">
                <a:solidFill>
                  <a:srgbClr val="006699"/>
                </a:solidFill>
              </a:rPr>
              <a:t>: </a:t>
            </a:r>
            <a:r>
              <a:rPr lang="sr-Cyrl-RS" dirty="0" smtClean="0"/>
              <a:t>процес -</a:t>
            </a:r>
            <a:endParaRPr lang="en-US" dirty="0"/>
          </a:p>
        </p:txBody>
      </p:sp>
      <p:sp>
        <p:nvSpPr>
          <p:cNvPr id="3" name="Content Placeholder 2"/>
          <p:cNvSpPr>
            <a:spLocks noGrp="1"/>
          </p:cNvSpPr>
          <p:nvPr>
            <p:ph idx="1"/>
          </p:nvPr>
        </p:nvSpPr>
        <p:spPr/>
        <p:txBody>
          <a:bodyPr>
            <a:normAutofit lnSpcReduction="10000"/>
          </a:bodyPr>
          <a:lstStyle/>
          <a:p>
            <a:pPr marL="914400" lvl="1" indent="-457200">
              <a:buFont typeface="+mj-lt"/>
              <a:buAutoNum type="arabicPeriod" startAt="2"/>
            </a:pPr>
            <a:r>
              <a:rPr lang="sr-Cyrl-RS" u="sng" dirty="0" smtClean="0"/>
              <a:t>развијање модела</a:t>
            </a:r>
          </a:p>
          <a:p>
            <a:pPr marL="914400" lvl="1" indent="-457200">
              <a:buFont typeface="+mj-lt"/>
              <a:buAutoNum type="alphaLcParenR" startAt="2"/>
            </a:pPr>
            <a:r>
              <a:rPr lang="sr-Cyrl-RS" dirty="0" smtClean="0"/>
              <a:t>изградња пуног модела</a:t>
            </a:r>
          </a:p>
          <a:p>
            <a:pPr marL="1314450" lvl="2" indent="-457200"/>
            <a:r>
              <a:rPr lang="sr-Cyrl-RS" dirty="0" smtClean="0"/>
              <a:t>у једначину основног модела додају се (линеарно и нелинеарно) један по један фактори чији се утицај на вредност фармакокинетског фактора испитује и прати се њихов утицај на МОФ</a:t>
            </a:r>
            <a:endParaRPr lang="en-US" dirty="0" smtClean="0"/>
          </a:p>
          <a:p>
            <a:pPr marL="1771650" lvl="3" indent="-457200"/>
            <a:r>
              <a:rPr lang="sr-Cyrl-RS" dirty="0" smtClean="0"/>
              <a:t>ако се МОФ смањи за најмање 3,841*, тај фактор се сматра значајним</a:t>
            </a:r>
          </a:p>
          <a:p>
            <a:pPr marL="1314450" lvl="2" indent="-457200"/>
            <a:r>
              <a:rPr lang="sr-Cyrl-RS" dirty="0" smtClean="0"/>
              <a:t>сви фактори који су се показали значајним за испитивани фармакокинетски параметар заједно се уведу у једначину и одреде њихови коефицијенти </a:t>
            </a:r>
          </a:p>
          <a:p>
            <a:pPr marL="1314450" lvl="2" indent="-457200"/>
            <a:r>
              <a:rPr lang="sr-Cyrl-RS" dirty="0" smtClean="0"/>
              <a:t>добијена једначина представља пуни модел</a:t>
            </a:r>
          </a:p>
          <a:p>
            <a:pPr marL="1314450" lvl="2" indent="-457200"/>
            <a:endParaRPr lang="sr-Cyrl-RS" dirty="0" smtClean="0"/>
          </a:p>
          <a:p>
            <a:pPr marL="1314450" lvl="2" indent="-457200" algn="r">
              <a:buNone/>
            </a:pPr>
            <a:r>
              <a:rPr lang="sr-Cyrl-RS" sz="1800" dirty="0" smtClean="0"/>
              <a:t>*</a:t>
            </a:r>
            <a:r>
              <a:rPr lang="el-GR" sz="1800" dirty="0" smtClean="0"/>
              <a:t>χ</a:t>
            </a:r>
            <a:r>
              <a:rPr lang="sr-Cyrl-RS" sz="1800" dirty="0" smtClean="0"/>
              <a:t>2 тест</a:t>
            </a:r>
            <a:r>
              <a:rPr lang="en-US" sz="1800" dirty="0" smtClean="0"/>
              <a:t>, </a:t>
            </a:r>
            <a:r>
              <a:rPr lang="en-US" sz="1800" dirty="0" err="1" smtClean="0"/>
              <a:t>df</a:t>
            </a:r>
            <a:r>
              <a:rPr lang="en-US" sz="1800" dirty="0" smtClean="0"/>
              <a:t>=1, p&lt;0,05</a:t>
            </a:r>
            <a:endParaRPr lang="sr-Cyrl-RS" sz="18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solidFill>
                  <a:srgbClr val="006699"/>
                </a:solidFill>
              </a:rPr>
              <a:t>NONMEM</a:t>
            </a:r>
            <a:r>
              <a:rPr lang="sr-Cyrl-RS" dirty="0" smtClean="0">
                <a:solidFill>
                  <a:srgbClr val="006699"/>
                </a:solidFill>
              </a:rPr>
              <a:t>: </a:t>
            </a:r>
            <a:r>
              <a:rPr lang="sr-Cyrl-RS" dirty="0" smtClean="0"/>
              <a:t>процес -</a:t>
            </a:r>
            <a:endParaRPr lang="en-US" dirty="0"/>
          </a:p>
        </p:txBody>
      </p:sp>
      <p:sp>
        <p:nvSpPr>
          <p:cNvPr id="3" name="Content Placeholder 2"/>
          <p:cNvSpPr>
            <a:spLocks noGrp="1"/>
          </p:cNvSpPr>
          <p:nvPr>
            <p:ph idx="1"/>
          </p:nvPr>
        </p:nvSpPr>
        <p:spPr/>
        <p:txBody>
          <a:bodyPr>
            <a:normAutofit/>
          </a:bodyPr>
          <a:lstStyle/>
          <a:p>
            <a:pPr marL="914400" lvl="1" indent="-457200">
              <a:buFont typeface="+mj-lt"/>
              <a:buAutoNum type="arabicPeriod" startAt="2"/>
            </a:pPr>
            <a:r>
              <a:rPr lang="sr-Cyrl-RS" u="sng" dirty="0" smtClean="0"/>
              <a:t>развијање модела</a:t>
            </a:r>
          </a:p>
          <a:p>
            <a:pPr marL="914400" lvl="1" indent="-457200">
              <a:buFont typeface="+mj-lt"/>
              <a:buAutoNum type="alphaLcParenR" startAt="3"/>
            </a:pPr>
            <a:r>
              <a:rPr lang="sr-Cyrl-RS" dirty="0" smtClean="0"/>
              <a:t>изградња коначног (дефинитивног) модела</a:t>
            </a:r>
          </a:p>
          <a:p>
            <a:pPr marL="1314450" lvl="2" indent="-457200"/>
            <a:r>
              <a:rPr lang="sr-Cyrl-RS" dirty="0" smtClean="0"/>
              <a:t>из пуног модела један по један искључују се </a:t>
            </a:r>
            <a:r>
              <a:rPr lang="ru-RU" dirty="0" smtClean="0"/>
              <a:t>фактори чији се утицај на вредност фармакокинетског фактора испитује и прати се њихов утицај на МОФ</a:t>
            </a:r>
          </a:p>
          <a:p>
            <a:pPr marL="1771650" lvl="3" indent="-457200"/>
            <a:r>
              <a:rPr lang="ru-RU" dirty="0" smtClean="0"/>
              <a:t>ако се МОФ повећа за најмање 6,635*, тај фактор се сматра значајним, остали фактори се елиминишу</a:t>
            </a:r>
          </a:p>
          <a:p>
            <a:pPr marL="1314450" lvl="2" indent="-457200"/>
            <a:r>
              <a:rPr lang="ru-RU" dirty="0" smtClean="0"/>
              <a:t>сви фактори који су се показали значајним за испитивани фармакокинетски параметар заједно се уведу у једначину и одреде њихови коефицијенти </a:t>
            </a:r>
          </a:p>
          <a:p>
            <a:pPr marL="1314450" lvl="2" indent="-457200"/>
            <a:r>
              <a:rPr lang="ru-RU" dirty="0" smtClean="0"/>
              <a:t>добијена једначина представља коначни модел</a:t>
            </a:r>
          </a:p>
          <a:p>
            <a:pPr marL="1314450" lvl="2" indent="-457200"/>
            <a:endParaRPr lang="ru-RU" dirty="0" smtClean="0"/>
          </a:p>
          <a:p>
            <a:pPr marL="1314450" lvl="2" indent="-457200" algn="r">
              <a:buNone/>
            </a:pPr>
            <a:r>
              <a:rPr lang="sr-Cyrl-RS" sz="1800" dirty="0" smtClean="0"/>
              <a:t>*</a:t>
            </a:r>
            <a:r>
              <a:rPr lang="el-GR" sz="1800" dirty="0" smtClean="0"/>
              <a:t>χ</a:t>
            </a:r>
            <a:r>
              <a:rPr lang="sr-Cyrl-RS" sz="1800" dirty="0" smtClean="0"/>
              <a:t>2 тест</a:t>
            </a:r>
            <a:r>
              <a:rPr lang="en-US" sz="1800" dirty="0" smtClean="0"/>
              <a:t>, </a:t>
            </a:r>
            <a:r>
              <a:rPr lang="en-US" sz="1800" dirty="0" err="1" smtClean="0"/>
              <a:t>df</a:t>
            </a:r>
            <a:r>
              <a:rPr lang="en-US" sz="1800" dirty="0" smtClean="0"/>
              <a:t>=1, p&lt;0,0</a:t>
            </a:r>
            <a:r>
              <a:rPr lang="sr-Cyrl-RS" sz="1800" dirty="0" smtClean="0"/>
              <a:t>01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solidFill>
                  <a:srgbClr val="006699"/>
                </a:solidFill>
              </a:rPr>
              <a:t>NONMEM</a:t>
            </a:r>
            <a:r>
              <a:rPr lang="sr-Cyrl-RS" dirty="0" smtClean="0">
                <a:solidFill>
                  <a:srgbClr val="006699"/>
                </a:solidFill>
              </a:rPr>
              <a:t>: </a:t>
            </a:r>
            <a:r>
              <a:rPr lang="sr-Cyrl-RS" dirty="0" smtClean="0"/>
              <a:t>процес -</a:t>
            </a:r>
            <a:endParaRPr lang="en-US" dirty="0"/>
          </a:p>
        </p:txBody>
      </p:sp>
      <p:sp>
        <p:nvSpPr>
          <p:cNvPr id="3" name="Content Placeholder 2"/>
          <p:cNvSpPr>
            <a:spLocks noGrp="1"/>
          </p:cNvSpPr>
          <p:nvPr>
            <p:ph idx="1"/>
          </p:nvPr>
        </p:nvSpPr>
        <p:spPr/>
        <p:txBody>
          <a:bodyPr>
            <a:normAutofit/>
          </a:bodyPr>
          <a:lstStyle/>
          <a:p>
            <a:pPr marL="914400" lvl="1" indent="-457200">
              <a:buFont typeface="+mj-lt"/>
              <a:buAutoNum type="arabicPeriod" startAt="3"/>
            </a:pPr>
            <a:r>
              <a:rPr lang="sr-Cyrl-RS" u="sng" dirty="0" smtClean="0"/>
              <a:t>валидација коначног модела</a:t>
            </a:r>
          </a:p>
          <a:p>
            <a:pPr marL="1314450" lvl="2" indent="-457200"/>
            <a:r>
              <a:rPr lang="sr-Cyrl-RS" dirty="0" smtClean="0"/>
              <a:t>интерна: подразумева проверу модела на одређеном унапред задатом броју репликата узорака из анализиране популације (тзв. ‘’</a:t>
            </a:r>
            <a:r>
              <a:rPr lang="en-US" i="1" dirty="0" smtClean="0"/>
              <a:t>bootstrap</a:t>
            </a:r>
            <a:r>
              <a:rPr lang="sr-Cyrl-RS" dirty="0" smtClean="0"/>
              <a:t>’’ анализа)</a:t>
            </a:r>
          </a:p>
          <a:p>
            <a:pPr marL="1314450" lvl="2" indent="-457200"/>
            <a:r>
              <a:rPr lang="sr-Cyrl-RS" dirty="0" smtClean="0"/>
              <a:t>екстерна: подразумева проверу модела на додатном броју узорака испитаника који нису учествовали у студији</a:t>
            </a:r>
          </a:p>
          <a:p>
            <a:pPr marL="914400" lvl="1" indent="-457200">
              <a:buFont typeface="+mj-lt"/>
              <a:buAutoNum type="arabicPeriod" startAt="3"/>
            </a:pPr>
            <a:endParaRPr lang="sr-Cyrl-R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примена у пракси -</a:t>
            </a:r>
            <a:endParaRPr lang="en-US" dirty="0"/>
          </a:p>
        </p:txBody>
      </p:sp>
      <p:sp>
        <p:nvSpPr>
          <p:cNvPr id="4" name="Content Placeholder 3"/>
          <p:cNvSpPr>
            <a:spLocks noGrp="1"/>
          </p:cNvSpPr>
          <p:nvPr>
            <p:ph idx="1"/>
          </p:nvPr>
        </p:nvSpPr>
        <p:spPr/>
        <p:txBody>
          <a:bodyPr/>
          <a:lstStyle/>
          <a:p>
            <a:r>
              <a:rPr lang="sr-Cyrl-RS" dirty="0" smtClean="0"/>
              <a:t>На основу дефинитивног модела могу се израчунати фармакокинетски параметри лека код одређеног пацијента </a:t>
            </a:r>
          </a:p>
          <a:p>
            <a:pPr lvl="1"/>
            <a:r>
              <a:rPr lang="sr-Cyrl-RS" dirty="0" smtClean="0"/>
              <a:t>потребно је знати вредности фактора који се налазе у дефинитивном моделу</a:t>
            </a:r>
          </a:p>
          <a:p>
            <a:r>
              <a:rPr lang="sr-Cyrl-RS" dirty="0" smtClean="0"/>
              <a:t>Познате вредности фармакокинетских параметара лека код одређеног пацијента обезбеђују оптималније дозирање лека, укључујући:</a:t>
            </a:r>
          </a:p>
          <a:p>
            <a:pPr lvl="1"/>
            <a:r>
              <a:rPr lang="sr-Cyrl-RS" dirty="0" smtClean="0"/>
              <a:t>постављање иницијалног режима дозирања лека и </a:t>
            </a:r>
          </a:p>
          <a:p>
            <a:pPr lvl="1"/>
            <a:r>
              <a:rPr lang="sr-Cyrl-RS" dirty="0" smtClean="0"/>
              <a:t>накнадно прилагођавање режима према индивидуалним карактеристикама пацијента</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дефиниција -</a:t>
            </a:r>
            <a:endParaRPr lang="en-US" dirty="0"/>
          </a:p>
        </p:txBody>
      </p:sp>
      <p:sp>
        <p:nvSpPr>
          <p:cNvPr id="5" name="Content Placeholder 4"/>
          <p:cNvSpPr>
            <a:spLocks noGrp="1"/>
          </p:cNvSpPr>
          <p:nvPr>
            <p:ph idx="1"/>
          </p:nvPr>
        </p:nvSpPr>
        <p:spPr/>
        <p:txBody>
          <a:bodyPr>
            <a:normAutofit/>
          </a:bodyPr>
          <a:lstStyle/>
          <a:p>
            <a:r>
              <a:rPr lang="sr-Cyrl-RS" dirty="0" smtClean="0"/>
              <a:t>Популациона фармакокинетика представља математичку анализу фармакокинетских параметара засновану на мерењу концентрације лека у популацији.</a:t>
            </a:r>
          </a:p>
          <a:p>
            <a:pPr lvl="1"/>
            <a:r>
              <a:rPr lang="sr-Cyrl-RS" dirty="0" smtClean="0"/>
              <a:t>утврђује просечне вредности фармакокинетских параметара у испитиваној популацији</a:t>
            </a:r>
          </a:p>
          <a:p>
            <a:pPr lvl="1"/>
            <a:r>
              <a:rPr lang="sr-Cyrl-RS" dirty="0" smtClean="0"/>
              <a:t>процењује ниво варијабилности фармакокинетских параметара у испитиваној популацији</a:t>
            </a:r>
          </a:p>
          <a:p>
            <a:pPr lvl="1"/>
            <a:r>
              <a:rPr lang="sr-Cyrl-RS" dirty="0" smtClean="0"/>
              <a:t>детектује узроке описане варијабилности и величину њиховог утицаја</a:t>
            </a:r>
          </a:p>
          <a:p>
            <a:pPr lvl="1"/>
            <a:r>
              <a:rPr lang="sr-Cyrl-RS" dirty="0" smtClean="0"/>
              <a:t>утврђује величину утицаја необјашњене варијабилности</a:t>
            </a:r>
          </a:p>
          <a:p>
            <a:pPr lvl="1"/>
            <a:r>
              <a:rPr lang="sr-Cyrl-RS" dirty="0" smtClean="0"/>
              <a:t>омогућава предвиђање оптималне дозе лека за пацијента који припада испитиваној популацији</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значај -</a:t>
            </a:r>
            <a:endParaRPr lang="en-US" dirty="0"/>
          </a:p>
        </p:txBody>
      </p:sp>
      <p:sp>
        <p:nvSpPr>
          <p:cNvPr id="5" name="Content Placeholder 4"/>
          <p:cNvSpPr>
            <a:spLocks noGrp="1"/>
          </p:cNvSpPr>
          <p:nvPr>
            <p:ph idx="1"/>
          </p:nvPr>
        </p:nvSpPr>
        <p:spPr/>
        <p:txBody>
          <a:bodyPr>
            <a:normAutofit fontScale="85000" lnSpcReduction="10000"/>
          </a:bodyPr>
          <a:lstStyle/>
          <a:p>
            <a:r>
              <a:rPr lang="sr-Cyrl-RS" dirty="0" smtClean="0"/>
              <a:t>Међу пацијентима постоје значајне интер-индивидуалне разлике, због којих подаци добијени на основу мерења концентрације лека у крви само једног пацијента нису довољни да успешно предвиде фармакокинетику лека код неког другог пацијента</a:t>
            </a:r>
          </a:p>
          <a:p>
            <a:pPr lvl="1"/>
            <a:r>
              <a:rPr lang="sr-Cyrl-RS" dirty="0" smtClean="0"/>
              <a:t>други пацијент може бити значајно старији или млађи, са придруженим обољењима, другачијом генетском предиспозицијом, или конкомитатном терапијом – све ово може утицати на пут лека кроз организам, а тиме и на одговор пацијента на терапију</a:t>
            </a:r>
          </a:p>
          <a:p>
            <a:r>
              <a:rPr lang="sr-Cyrl-RS" dirty="0" smtClean="0"/>
              <a:t>Популациона фармакокинетика подразумева интегрисање  варијабилних карактеристика већег броја пацијената у процес фармакокинетског моделирања, чиме даје увид у ниво њиховог утицаја на фармакокинетске параметре</a:t>
            </a:r>
            <a:endParaRPr lang="en-US" dirty="0" smtClean="0"/>
          </a:p>
          <a:p>
            <a:pPr lvl="1"/>
            <a:r>
              <a:rPr lang="sr-Cyrl-RS" dirty="0" smtClean="0"/>
              <a:t>пружа квантитативну препоруку о индивидуализацији терапије, тј. на основу индивидуалних карактеристика пацијента процењује коју дозу лека код њега треба применити</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значај -</a:t>
            </a:r>
            <a:endParaRPr lang="en-US" dirty="0"/>
          </a:p>
        </p:txBody>
      </p:sp>
      <p:sp>
        <p:nvSpPr>
          <p:cNvPr id="5" name="Content Placeholder 4"/>
          <p:cNvSpPr>
            <a:spLocks noGrp="1"/>
          </p:cNvSpPr>
          <p:nvPr>
            <p:ph idx="1"/>
          </p:nvPr>
        </p:nvSpPr>
        <p:spPr>
          <a:xfrm>
            <a:off x="395536" y="1628800"/>
            <a:ext cx="8352928" cy="5040560"/>
          </a:xfrm>
        </p:spPr>
        <p:txBody>
          <a:bodyPr>
            <a:normAutofit fontScale="77500" lnSpcReduction="20000"/>
          </a:bodyPr>
          <a:lstStyle/>
          <a:p>
            <a:r>
              <a:rPr lang="sr-Cyrl-RS" dirty="0" smtClean="0"/>
              <a:t>Традиционалне фармакокинетске студије укључују испитивање фармакокинетике лека код малог броја здравих добровољаца или пацијената, где је свака варијабилност сведена на најмању могућу меру:</a:t>
            </a:r>
          </a:p>
          <a:p>
            <a:pPr lvl="1"/>
            <a:r>
              <a:rPr lang="sr-Cyrl-RS" dirty="0" smtClean="0"/>
              <a:t>испитаници морају да задовоље строге критеријуме за укључивање као што је одсуство других болести и примене других лекова (група је хомогена) - нису репрезентативни узорак популације која ће тим леком у пракси бити лечена</a:t>
            </a:r>
          </a:p>
          <a:p>
            <a:pPr lvl="2"/>
            <a:r>
              <a:rPr lang="sr-Cyrl-RS" dirty="0" smtClean="0"/>
              <a:t>вулнерабилне групе испитаника су недовољно заступљене</a:t>
            </a:r>
          </a:p>
          <a:p>
            <a:pPr lvl="1"/>
            <a:r>
              <a:rPr lang="sr-Cyrl-RS" dirty="0" smtClean="0"/>
              <a:t>такве студије су строго контролисане, лекови се дозирају једноставним режимом исто код свих</a:t>
            </a:r>
          </a:p>
          <a:p>
            <a:pPr lvl="1"/>
            <a:r>
              <a:rPr lang="sr-Cyrl-RS" dirty="0" smtClean="0"/>
              <a:t>честим узимањем узорака крви за мерење концентрације лека (енгл. ‘’</a:t>
            </a:r>
            <a:r>
              <a:rPr lang="en-US" i="1" dirty="0" smtClean="0"/>
              <a:t>rich data</a:t>
            </a:r>
            <a:r>
              <a:rPr lang="sr-Cyrl-RS" i="1" dirty="0" smtClean="0"/>
              <a:t>’’</a:t>
            </a:r>
            <a:r>
              <a:rPr lang="sr-Cyrl-RS" dirty="0" smtClean="0"/>
              <a:t>) код малог броја пацијената ризикује се велико одступање од стварних вредности у популацији</a:t>
            </a:r>
          </a:p>
          <a:p>
            <a:r>
              <a:rPr lang="sr-Cyrl-RS" dirty="0" smtClean="0"/>
              <a:t>Популационе фармакокинетске студије укључују велики број испитаника који су део популације која лек узима (група је репрезентативна, укључује вулнерабилну популацију), дозирање је клинички релевантно, узимање узорака крви је знатно ређе (енгл. ‘’</a:t>
            </a:r>
            <a:r>
              <a:rPr lang="en-US" i="1" dirty="0" smtClean="0"/>
              <a:t>sparse data</a:t>
            </a:r>
            <a:r>
              <a:rPr lang="sr-Cyrl-RS" i="1" dirty="0" smtClean="0"/>
              <a:t>’’</a:t>
            </a:r>
            <a:r>
              <a:rPr lang="sr-Cyrl-RS" dirty="0" smtClean="0"/>
              <a:t>) (често прилагођено режиму редовног ТДМ, код великог броја испитаника довољно и само једном – на крају дозног интервала), група је хетерогена - испитаници се разликују по својим карактеристикама, па студија омогућава утврђивање њиховог утицаја на фармакокинетику лека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методе -</a:t>
            </a:r>
            <a:endParaRPr lang="en-US" dirty="0"/>
          </a:p>
        </p:txBody>
      </p:sp>
      <p:sp>
        <p:nvSpPr>
          <p:cNvPr id="3" name="Content Placeholder 2"/>
          <p:cNvSpPr>
            <a:spLocks noGrp="1"/>
          </p:cNvSpPr>
          <p:nvPr>
            <p:ph idx="1"/>
          </p:nvPr>
        </p:nvSpPr>
        <p:spPr/>
        <p:txBody>
          <a:bodyPr>
            <a:normAutofit fontScale="77500" lnSpcReduction="20000"/>
          </a:bodyPr>
          <a:lstStyle/>
          <a:p>
            <a:r>
              <a:rPr lang="sr-Cyrl-RS" dirty="0" smtClean="0"/>
              <a:t>Приступ сједињених података (тзв.’’</a:t>
            </a:r>
            <a:r>
              <a:rPr lang="en-US" i="1" dirty="0" smtClean="0"/>
              <a:t>Naive Pooled Data Approach</a:t>
            </a:r>
            <a:r>
              <a:rPr lang="sr-Cyrl-RS" dirty="0" smtClean="0"/>
              <a:t>’’)</a:t>
            </a:r>
          </a:p>
          <a:p>
            <a:pPr lvl="1"/>
            <a:r>
              <a:rPr lang="sr-Cyrl-RS" dirty="0" smtClean="0"/>
              <a:t>подразумева сједињавање свих расположивих података из целе популације и израчунавање просечних вредности фармакокинетских параметара</a:t>
            </a:r>
          </a:p>
          <a:p>
            <a:pPr lvl="1"/>
            <a:r>
              <a:rPr lang="sr-Cyrl-RS" dirty="0" smtClean="0"/>
              <a:t>не разликује резидуалну од интер-индивидуалне варијабилности, не детектује факторе који утичу на варијабилност фармакокинетских параметара</a:t>
            </a:r>
          </a:p>
          <a:p>
            <a:r>
              <a:rPr lang="sr-Cyrl-RS" dirty="0" smtClean="0"/>
              <a:t>Двостепени приступ (тзв. ‘’</a:t>
            </a:r>
            <a:r>
              <a:rPr lang="en-US" i="1" dirty="0" smtClean="0"/>
              <a:t>Two Stage Approach</a:t>
            </a:r>
            <a:r>
              <a:rPr lang="sr-Cyrl-RS" dirty="0" smtClean="0"/>
              <a:t>’’)</a:t>
            </a:r>
          </a:p>
          <a:p>
            <a:pPr lvl="1"/>
            <a:r>
              <a:rPr lang="sr-Cyrl-RS" dirty="0" smtClean="0"/>
              <a:t>подразумева израчунавање вредности фармакокинетских параметара за сваку особу појединачно, а затим на основу њих и израчунавање просечних вредности за популацију и процену одступања индивидуалних од просечних вредности</a:t>
            </a:r>
          </a:p>
          <a:p>
            <a:pPr lvl="1"/>
            <a:r>
              <a:rPr lang="sr-Cyrl-RS" dirty="0" smtClean="0"/>
              <a:t>захтева велики број података по особи, тј. велики број мерења концентрације лека у крви</a:t>
            </a:r>
          </a:p>
          <a:p>
            <a:r>
              <a:rPr lang="sr-Cyrl-RS" dirty="0" smtClean="0"/>
              <a:t>Нелинеарно моделирање комбинованих ефеката (тзв. ‘’</a:t>
            </a:r>
            <a:r>
              <a:rPr lang="en-US" i="1" dirty="0" smtClean="0"/>
              <a:t>Nonlinear Mixed Effect </a:t>
            </a:r>
            <a:r>
              <a:rPr lang="en-US" i="1" dirty="0" err="1" smtClean="0"/>
              <a:t>Modelling</a:t>
            </a:r>
            <a:r>
              <a:rPr lang="en-US" i="1" dirty="0" smtClean="0"/>
              <a:t> </a:t>
            </a:r>
            <a:r>
              <a:rPr lang="sr-Cyrl-RS" i="1" dirty="0" smtClean="0"/>
              <a:t>(</a:t>
            </a:r>
            <a:r>
              <a:rPr lang="en-US" i="1" dirty="0" smtClean="0"/>
              <a:t>NONMEM</a:t>
            </a:r>
            <a:r>
              <a:rPr lang="sr-Cyrl-RS" i="1" dirty="0" smtClean="0"/>
              <a:t>) </a:t>
            </a:r>
            <a:r>
              <a:rPr lang="en-US" i="1" dirty="0" smtClean="0"/>
              <a:t>Approach</a:t>
            </a:r>
            <a:r>
              <a:rPr lang="sr-Cyrl-RS" dirty="0" smtClean="0"/>
              <a:t>’’)</a:t>
            </a:r>
          </a:p>
          <a:p>
            <a:pPr lvl="1"/>
            <a:r>
              <a:rPr lang="sr-Cyrl-RS" dirty="0" smtClean="0"/>
              <a:t>на основу релативно малог броја узорака обезбеђује процену просечних вредности фармакокинетских параметара за испитивану популацију, као и величину, значај и факторе интер- и интраиндивидуалне варијабилности</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врсте варијабилности -</a:t>
            </a:r>
            <a:endParaRPr lang="en-US" dirty="0"/>
          </a:p>
        </p:txBody>
      </p:sp>
      <p:sp>
        <p:nvSpPr>
          <p:cNvPr id="3" name="Content Placeholder 2"/>
          <p:cNvSpPr>
            <a:spLocks noGrp="1"/>
          </p:cNvSpPr>
          <p:nvPr>
            <p:ph idx="1"/>
          </p:nvPr>
        </p:nvSpPr>
        <p:spPr/>
        <p:txBody>
          <a:bodyPr/>
          <a:lstStyle/>
          <a:p>
            <a:r>
              <a:rPr lang="sr-Cyrl-RS" dirty="0" smtClean="0"/>
              <a:t>Варијације између измерених и очекиваних вредности фармакокинетичких параметара могу се класификовати као:</a:t>
            </a:r>
          </a:p>
          <a:p>
            <a:pPr lvl="1"/>
            <a:r>
              <a:rPr lang="sr-Cyrl-RS" dirty="0" smtClean="0"/>
              <a:t>интер-индивидуалне</a:t>
            </a:r>
          </a:p>
          <a:p>
            <a:pPr lvl="2"/>
            <a:r>
              <a:rPr lang="sr-Cyrl-RS" dirty="0" smtClean="0"/>
              <a:t>разлике међу пацијентима</a:t>
            </a:r>
          </a:p>
          <a:p>
            <a:pPr lvl="1"/>
            <a:r>
              <a:rPr lang="sr-Cyrl-RS" dirty="0" smtClean="0"/>
              <a:t>резидуалне</a:t>
            </a:r>
          </a:p>
          <a:p>
            <a:pPr lvl="2"/>
            <a:r>
              <a:rPr lang="sr-Cyrl-RS" dirty="0" smtClean="0"/>
              <a:t>интра-индивидуалне варијације </a:t>
            </a:r>
          </a:p>
          <a:p>
            <a:pPr lvl="3"/>
            <a:r>
              <a:rPr lang="sr-Cyrl-RS" dirty="0" smtClean="0"/>
              <a:t>варијације током времена </a:t>
            </a:r>
          </a:p>
          <a:p>
            <a:pPr lvl="3"/>
            <a:r>
              <a:rPr lang="sr-Cyrl-RS" dirty="0" smtClean="0"/>
              <a:t>варијације између два мерења – тзв. </a:t>
            </a:r>
            <a:r>
              <a:rPr lang="en-US" i="1" dirty="0" smtClean="0"/>
              <a:t>inter-occasion</a:t>
            </a:r>
            <a:endParaRPr lang="sr-Cyrl-RS" i="1" dirty="0" smtClean="0"/>
          </a:p>
          <a:p>
            <a:pPr lvl="2"/>
            <a:r>
              <a:rPr lang="sr-Cyrl-RS" dirty="0" smtClean="0"/>
              <a:t>грешка у мерењу концентрације лека</a:t>
            </a:r>
          </a:p>
          <a:p>
            <a:pPr lvl="2"/>
            <a:r>
              <a:rPr lang="sr-Cyrl-RS" dirty="0" smtClean="0"/>
              <a:t>грешка у дозирању лека</a:t>
            </a:r>
          </a:p>
          <a:p>
            <a:pPr lvl="2"/>
            <a:r>
              <a:rPr lang="sr-Cyrl-RS" dirty="0" smtClean="0"/>
              <a:t>грешка у избору фармакокинетског модела</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04800"/>
            <a:ext cx="8352928" cy="1143000"/>
          </a:xfrm>
        </p:spPr>
        <p:txBody>
          <a:bodyPr>
            <a:normAutofit fontScale="90000"/>
          </a:bodyPr>
          <a:lstStyle/>
          <a:p>
            <a:pPr lvl="1"/>
            <a:r>
              <a:rPr lang="sr-Cyrl-RS" b="1" dirty="0" smtClean="0"/>
              <a:t>Популациона фармакокинетика</a:t>
            </a:r>
            <a:br>
              <a:rPr lang="sr-Cyrl-RS" b="1" dirty="0" smtClean="0"/>
            </a:br>
            <a:r>
              <a:rPr lang="sr-Cyrl-RS" sz="3100" dirty="0" smtClean="0"/>
              <a:t>- узроци интер-индивидуалне варијабилности -</a:t>
            </a:r>
            <a:endParaRPr lang="en-US" sz="3100" dirty="0"/>
          </a:p>
        </p:txBody>
      </p:sp>
      <p:sp>
        <p:nvSpPr>
          <p:cNvPr id="3" name="Content Placeholder 2"/>
          <p:cNvSpPr>
            <a:spLocks noGrp="1"/>
          </p:cNvSpPr>
          <p:nvPr>
            <p:ph idx="1"/>
          </p:nvPr>
        </p:nvSpPr>
        <p:spPr>
          <a:xfrm>
            <a:off x="683568" y="1628800"/>
            <a:ext cx="8064896" cy="4968552"/>
          </a:xfrm>
        </p:spPr>
        <p:txBody>
          <a:bodyPr>
            <a:normAutofit fontScale="85000" lnSpcReduction="20000"/>
          </a:bodyPr>
          <a:lstStyle/>
          <a:p>
            <a:r>
              <a:rPr lang="sr-Cyrl-RS" dirty="0" smtClean="0"/>
              <a:t>Варијабилност у фармакокинетичким параметрима може бити узрокована:</a:t>
            </a:r>
          </a:p>
          <a:p>
            <a:pPr lvl="1"/>
            <a:r>
              <a:rPr lang="sr-Cyrl-RS" dirty="0" smtClean="0"/>
              <a:t>демографским карактеристикама пацијената </a:t>
            </a:r>
          </a:p>
          <a:p>
            <a:pPr lvl="2"/>
            <a:r>
              <a:rPr lang="sr-Cyrl-RS" dirty="0" smtClean="0"/>
              <a:t>пол, телесна тежина, телесна површина, старост, расна/етничка припадност</a:t>
            </a:r>
          </a:p>
          <a:p>
            <a:pPr lvl="1"/>
            <a:r>
              <a:rPr lang="sr-Cyrl-RS" dirty="0" smtClean="0"/>
              <a:t>генетским фенотипом </a:t>
            </a:r>
          </a:p>
          <a:p>
            <a:pPr lvl="2"/>
            <a:r>
              <a:rPr lang="sr-Cyrl-RS" dirty="0" smtClean="0"/>
              <a:t>полиморфизам гена који кодирају ензиме и транспортере</a:t>
            </a:r>
          </a:p>
          <a:p>
            <a:pPr lvl="1"/>
            <a:r>
              <a:rPr lang="sr-Cyrl-RS" dirty="0" smtClean="0"/>
              <a:t>утицајем фактора средине</a:t>
            </a:r>
          </a:p>
          <a:p>
            <a:pPr lvl="2"/>
            <a:r>
              <a:rPr lang="sr-Cyrl-RS" dirty="0" smtClean="0"/>
              <a:t>дијета, пушење, кафа, излагање загађивачима</a:t>
            </a:r>
          </a:p>
          <a:p>
            <a:pPr lvl="1"/>
            <a:r>
              <a:rPr lang="sr-Cyrl-RS" dirty="0" smtClean="0"/>
              <a:t>интеракцијама између лекова</a:t>
            </a:r>
          </a:p>
          <a:p>
            <a:pPr lvl="1"/>
            <a:r>
              <a:rPr lang="sr-Cyrl-RS" dirty="0" smtClean="0"/>
              <a:t>физиолошким разликама </a:t>
            </a:r>
          </a:p>
          <a:p>
            <a:pPr lvl="2"/>
            <a:r>
              <a:rPr lang="sr-Cyrl-RS" dirty="0" smtClean="0"/>
              <a:t>трудноћа, функција бубрега и јетре</a:t>
            </a:r>
          </a:p>
          <a:p>
            <a:pPr lvl="1"/>
            <a:r>
              <a:rPr lang="sr-Cyrl-RS" dirty="0" smtClean="0"/>
              <a:t>патофизиолошким разликама</a:t>
            </a:r>
          </a:p>
          <a:p>
            <a:pPr lvl="2"/>
            <a:r>
              <a:rPr lang="sr-Cyrl-RS" dirty="0" smtClean="0"/>
              <a:t>обољења бубрега, јетре</a:t>
            </a:r>
          </a:p>
          <a:p>
            <a:pPr lvl="1"/>
            <a:r>
              <a:rPr lang="sr-Cyrl-RS" dirty="0" smtClean="0"/>
              <a:t>осталим факторима</a:t>
            </a:r>
          </a:p>
          <a:p>
            <a:pPr lvl="2"/>
            <a:r>
              <a:rPr lang="sr-Cyrl-RS" dirty="0" smtClean="0"/>
              <a:t>комплијанса/адхеренца, узимање лека са храном, пре или после оброка, активност пацијента</a:t>
            </a:r>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t>Популациона фармакокинетика</a:t>
            </a:r>
            <a:br>
              <a:rPr lang="sr-Cyrl-RS" b="1" dirty="0" smtClean="0"/>
            </a:br>
            <a:r>
              <a:rPr lang="sr-Cyrl-RS" dirty="0" smtClean="0"/>
              <a:t>- </a:t>
            </a:r>
            <a:r>
              <a:rPr lang="en-US" dirty="0" smtClean="0"/>
              <a:t>NONMEM</a:t>
            </a:r>
            <a:r>
              <a:rPr lang="sr-Cyrl-RS" dirty="0" smtClean="0"/>
              <a:t>: врсте ефеката</a:t>
            </a:r>
            <a:r>
              <a:rPr lang="en-US" i="1" dirty="0" smtClean="0"/>
              <a:t> </a:t>
            </a:r>
            <a:r>
              <a:rPr lang="sr-Cyrl-RS" dirty="0" smtClean="0"/>
              <a:t>-</a:t>
            </a:r>
            <a:endParaRPr lang="en-US" dirty="0"/>
          </a:p>
        </p:txBody>
      </p:sp>
      <p:sp>
        <p:nvSpPr>
          <p:cNvPr id="3" name="Content Placeholder 2"/>
          <p:cNvSpPr>
            <a:spLocks noGrp="1"/>
          </p:cNvSpPr>
          <p:nvPr>
            <p:ph idx="1"/>
          </p:nvPr>
        </p:nvSpPr>
        <p:spPr>
          <a:xfrm>
            <a:off x="683568" y="1628800"/>
            <a:ext cx="8460432" cy="5229200"/>
          </a:xfrm>
        </p:spPr>
        <p:txBody>
          <a:bodyPr>
            <a:normAutofit fontScale="92500" lnSpcReduction="20000"/>
          </a:bodyPr>
          <a:lstStyle/>
          <a:p>
            <a:r>
              <a:rPr lang="sr-Cyrl-RS" dirty="0" smtClean="0"/>
              <a:t>Укључује две врсте ефеката:</a:t>
            </a:r>
          </a:p>
          <a:p>
            <a:pPr lvl="1"/>
            <a:r>
              <a:rPr lang="sr-Cyrl-RS" dirty="0" smtClean="0"/>
              <a:t>стални ефекат (тзв. ‘’</a:t>
            </a:r>
            <a:r>
              <a:rPr lang="en-US" i="1" dirty="0" smtClean="0"/>
              <a:t>fixed effect</a:t>
            </a:r>
            <a:r>
              <a:rPr lang="sr-Cyrl-RS" dirty="0" smtClean="0"/>
              <a:t>’’)</a:t>
            </a:r>
          </a:p>
          <a:p>
            <a:pPr lvl="2"/>
            <a:r>
              <a:rPr lang="sr-Cyrl-RS" dirty="0" smtClean="0"/>
              <a:t>означава се са </a:t>
            </a:r>
            <a:r>
              <a:rPr lang="el-GR" b="1" dirty="0" smtClean="0"/>
              <a:t>θ</a:t>
            </a:r>
            <a:r>
              <a:rPr lang="sr-Cyrl-RS" dirty="0" smtClean="0"/>
              <a:t> (‘’</a:t>
            </a:r>
            <a:r>
              <a:rPr lang="en-US" dirty="0" smtClean="0"/>
              <a:t>theta</a:t>
            </a:r>
            <a:r>
              <a:rPr lang="sr-Cyrl-RS" dirty="0" smtClean="0"/>
              <a:t>’’) </a:t>
            </a:r>
          </a:p>
          <a:p>
            <a:pPr lvl="2"/>
            <a:r>
              <a:rPr lang="sr-Cyrl-RS" dirty="0" smtClean="0"/>
              <a:t>има једну вредност и то је просечна вредност фармакокинетског параметра у популацији, нпр. </a:t>
            </a:r>
            <a:r>
              <a:rPr lang="en-US" dirty="0" smtClean="0"/>
              <a:t>C̄l, V̄d</a:t>
            </a:r>
            <a:endParaRPr lang="sr-Cyrl-RS" dirty="0" smtClean="0"/>
          </a:p>
          <a:p>
            <a:pPr lvl="2"/>
            <a:r>
              <a:rPr lang="sr-Cyrl-RS" dirty="0" smtClean="0"/>
              <a:t>повезује просечне вредности фармакокинетских параметара са факторима који доводе до интер-индивидуалне варијабилности</a:t>
            </a:r>
          </a:p>
          <a:p>
            <a:pPr lvl="1"/>
            <a:r>
              <a:rPr lang="sr-Cyrl-RS" dirty="0" smtClean="0"/>
              <a:t>случајни ефекат (тзв. ‘’</a:t>
            </a:r>
            <a:r>
              <a:rPr lang="en-US" i="1" dirty="0" smtClean="0"/>
              <a:t>random effect</a:t>
            </a:r>
            <a:r>
              <a:rPr lang="sr-Cyrl-RS" dirty="0" smtClean="0"/>
              <a:t>’’)</a:t>
            </a:r>
          </a:p>
          <a:p>
            <a:pPr lvl="2"/>
            <a:r>
              <a:rPr lang="sr-Cyrl-RS" dirty="0" smtClean="0"/>
              <a:t>има распон вредности фармакокинетског параметра са средњом вредношћу једнаком 0 и стандардном девијацијом, има два нивоа: </a:t>
            </a:r>
          </a:p>
          <a:p>
            <a:pPr lvl="3"/>
            <a:r>
              <a:rPr lang="sr-Cyrl-RS" dirty="0" smtClean="0"/>
              <a:t>интер-индивидуални: означава се са </a:t>
            </a:r>
            <a:r>
              <a:rPr lang="el-GR" b="1" dirty="0" smtClean="0"/>
              <a:t>η</a:t>
            </a:r>
            <a:r>
              <a:rPr lang="sr-Cyrl-RS" dirty="0" smtClean="0"/>
              <a:t> (‘’</a:t>
            </a:r>
            <a:r>
              <a:rPr lang="en-US" dirty="0" smtClean="0"/>
              <a:t>eta</a:t>
            </a:r>
            <a:r>
              <a:rPr lang="sr-Cyrl-RS" dirty="0" smtClean="0"/>
              <a:t>’’), представља степен варијабилности фармакокинетских параметара међу испитаницима, тј одступање очекиване вредности фармакокинетског параметра испитаника од просечне вредности у популацији (стандардна девијација </a:t>
            </a:r>
            <a:r>
              <a:rPr lang="en-US" dirty="0" smtClean="0"/>
              <a:t>ω</a:t>
            </a:r>
            <a:r>
              <a:rPr lang="sr-Cyrl-RS" dirty="0" smtClean="0"/>
              <a:t> -‘’о</a:t>
            </a:r>
            <a:r>
              <a:rPr lang="en-US" dirty="0" smtClean="0"/>
              <a:t>mega</a:t>
            </a:r>
            <a:r>
              <a:rPr lang="sr-Cyrl-RS" dirty="0" smtClean="0"/>
              <a:t>’’</a:t>
            </a:r>
            <a:r>
              <a:rPr lang="en-US" dirty="0" smtClean="0"/>
              <a:t> </a:t>
            </a:r>
            <a:r>
              <a:rPr lang="sr-Cyrl-RS" dirty="0" smtClean="0"/>
              <a:t>тј. варијанса је </a:t>
            </a:r>
            <a:r>
              <a:rPr lang="en-US" dirty="0" smtClean="0"/>
              <a:t>ω</a:t>
            </a:r>
            <a:r>
              <a:rPr lang="en-US" baseline="30000" dirty="0" smtClean="0"/>
              <a:t>2</a:t>
            </a:r>
            <a:r>
              <a:rPr lang="sr-Cyrl-RS" dirty="0" smtClean="0"/>
              <a:t>)</a:t>
            </a:r>
            <a:r>
              <a:rPr lang="en-US" dirty="0" smtClean="0"/>
              <a:t> </a:t>
            </a:r>
            <a:r>
              <a:rPr lang="sr-Cyrl-RS" dirty="0" smtClean="0"/>
              <a:t> </a:t>
            </a:r>
          </a:p>
          <a:p>
            <a:pPr lvl="3"/>
            <a:r>
              <a:rPr lang="sr-Cyrl-RS" dirty="0" smtClean="0"/>
              <a:t>резидуални: означава се са </a:t>
            </a:r>
            <a:r>
              <a:rPr lang="el-GR" b="1" dirty="0" smtClean="0"/>
              <a:t>ε</a:t>
            </a:r>
            <a:r>
              <a:rPr lang="sr-Cyrl-RS" dirty="0" smtClean="0"/>
              <a:t> (‘’</a:t>
            </a:r>
            <a:r>
              <a:rPr lang="en-US" dirty="0" smtClean="0"/>
              <a:t>epsilon</a:t>
            </a:r>
            <a:r>
              <a:rPr lang="sr-Cyrl-RS" dirty="0" smtClean="0"/>
              <a:t>’’), представља одступање измерене од очекиване концентрације лека у крви испитаника (стандардна девијација </a:t>
            </a:r>
            <a:r>
              <a:rPr lang="el-GR" dirty="0" smtClean="0"/>
              <a:t>σ</a:t>
            </a:r>
            <a:r>
              <a:rPr lang="sr-Cyrl-RS" dirty="0" smtClean="0"/>
              <a:t> – ‘’</a:t>
            </a:r>
            <a:r>
              <a:rPr lang="en-US" dirty="0" smtClean="0"/>
              <a:t>sigma</a:t>
            </a:r>
            <a:r>
              <a:rPr lang="sr-Cyrl-RS" dirty="0" smtClean="0"/>
              <a:t>’’, тј. варијанса је </a:t>
            </a:r>
            <a:r>
              <a:rPr lang="el-GR" dirty="0" smtClean="0"/>
              <a:t>σ</a:t>
            </a:r>
            <a:r>
              <a:rPr lang="en-US" baseline="30000" dirty="0" smtClean="0"/>
              <a:t>2</a:t>
            </a:r>
            <a:r>
              <a:rPr lang="sr-Cyrl-RS" dirty="0" smtClean="0"/>
              <a:t>)</a:t>
            </a:r>
            <a:endParaRPr lang="en-US" dirty="0"/>
          </a:p>
        </p:txBody>
      </p:sp>
      <p:cxnSp>
        <p:nvCxnSpPr>
          <p:cNvPr id="5" name="Straight Connector 4"/>
          <p:cNvCxnSpPr/>
          <p:nvPr/>
        </p:nvCxnSpPr>
        <p:spPr bwMode="auto">
          <a:xfrm>
            <a:off x="5022150" y="2834718"/>
            <a:ext cx="216000" cy="0"/>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6" name="Straight Connector 5"/>
          <p:cNvCxnSpPr/>
          <p:nvPr/>
        </p:nvCxnSpPr>
        <p:spPr bwMode="auto">
          <a:xfrm>
            <a:off x="5337217" y="2834718"/>
            <a:ext cx="216000" cy="0"/>
          </a:xfrm>
          <a:prstGeom prst="line">
            <a:avLst/>
          </a:prstGeom>
          <a:solidFill>
            <a:schemeClr val="bg1"/>
          </a:solidFill>
          <a:ln w="19050" cap="flat" cmpd="sng" algn="ctr">
            <a:solidFill>
              <a:schemeClr val="tx1"/>
            </a:solidFill>
            <a:prstDash val="solid"/>
            <a:round/>
            <a:headEnd type="none" w="med" len="med"/>
            <a:tailEnd type="none" w="med" len="med"/>
          </a:ln>
          <a:effectLst/>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b="1" dirty="0" smtClean="0">
                <a:solidFill>
                  <a:srgbClr val="006699"/>
                </a:solidFill>
              </a:rPr>
              <a:t>Популациона фармакокинетика</a:t>
            </a:r>
            <a:br>
              <a:rPr lang="sr-Cyrl-RS" b="1" dirty="0" smtClean="0">
                <a:solidFill>
                  <a:srgbClr val="006699"/>
                </a:solidFill>
              </a:rPr>
            </a:br>
            <a:r>
              <a:rPr lang="sr-Cyrl-RS" sz="4000" dirty="0" smtClean="0">
                <a:solidFill>
                  <a:srgbClr val="006699"/>
                </a:solidFill>
              </a:rPr>
              <a:t>- </a:t>
            </a:r>
            <a:r>
              <a:rPr lang="en-US" sz="4000" dirty="0" smtClean="0">
                <a:solidFill>
                  <a:srgbClr val="006699"/>
                </a:solidFill>
              </a:rPr>
              <a:t>NONMEM</a:t>
            </a:r>
            <a:r>
              <a:rPr lang="sr-Cyrl-RS" sz="4000" dirty="0" smtClean="0">
                <a:solidFill>
                  <a:srgbClr val="006699"/>
                </a:solidFill>
              </a:rPr>
              <a:t>: модел са једним одељком-</a:t>
            </a:r>
            <a:endParaRPr lang="en-US" dirty="0"/>
          </a:p>
        </p:txBody>
      </p:sp>
      <p:sp>
        <p:nvSpPr>
          <p:cNvPr id="4" name="Line 5"/>
          <p:cNvSpPr>
            <a:spLocks noChangeShapeType="1"/>
          </p:cNvSpPr>
          <p:nvPr/>
        </p:nvSpPr>
        <p:spPr bwMode="auto">
          <a:xfrm>
            <a:off x="900064" y="1584224"/>
            <a:ext cx="0" cy="4248000"/>
          </a:xfrm>
          <a:prstGeom prst="line">
            <a:avLst/>
          </a:prstGeom>
          <a:noFill/>
          <a:ln w="23813">
            <a:solidFill>
              <a:srgbClr val="003D62"/>
            </a:solidFill>
            <a:round/>
            <a:headEnd type="triangle" w="lg" len="lg"/>
            <a:tailEnd type="none" w="med" len="med"/>
          </a:ln>
        </p:spPr>
        <p:txBody>
          <a:bodyPr/>
          <a:lstStyle/>
          <a:p>
            <a:endParaRPr lang="en-US"/>
          </a:p>
        </p:txBody>
      </p:sp>
      <p:sp>
        <p:nvSpPr>
          <p:cNvPr id="5" name="Line 13"/>
          <p:cNvSpPr>
            <a:spLocks noChangeShapeType="1"/>
          </p:cNvSpPr>
          <p:nvPr/>
        </p:nvSpPr>
        <p:spPr bwMode="auto">
          <a:xfrm>
            <a:off x="900064" y="5842000"/>
            <a:ext cx="6516000" cy="0"/>
          </a:xfrm>
          <a:prstGeom prst="line">
            <a:avLst/>
          </a:prstGeom>
          <a:noFill/>
          <a:ln w="23813">
            <a:solidFill>
              <a:srgbClr val="003D62"/>
            </a:solidFill>
            <a:round/>
            <a:headEnd type="none" w="med" len="med"/>
            <a:tailEnd type="triangle" w="lg" len="lg"/>
          </a:ln>
        </p:spPr>
        <p:txBody>
          <a:bodyPr/>
          <a:lstStyle/>
          <a:p>
            <a:endParaRPr lang="en-US"/>
          </a:p>
        </p:txBody>
      </p:sp>
      <p:cxnSp>
        <p:nvCxnSpPr>
          <p:cNvPr id="8" name="Straight Connector 7"/>
          <p:cNvCxnSpPr/>
          <p:nvPr/>
        </p:nvCxnSpPr>
        <p:spPr bwMode="auto">
          <a:xfrm>
            <a:off x="899592" y="2996952"/>
            <a:ext cx="6336704" cy="1152128"/>
          </a:xfrm>
          <a:prstGeom prst="line">
            <a:avLst/>
          </a:prstGeom>
          <a:solidFill>
            <a:schemeClr val="bg1"/>
          </a:solidFill>
          <a:ln w="38100" cap="flat" cmpd="sng" algn="ctr">
            <a:solidFill>
              <a:srgbClr val="333333"/>
            </a:solidFill>
            <a:prstDash val="solid"/>
            <a:round/>
            <a:headEnd type="none" w="med" len="med"/>
            <a:tailEnd type="none" w="med" len="med"/>
          </a:ln>
          <a:effectLst/>
        </p:spPr>
      </p:cxnSp>
      <p:cxnSp>
        <p:nvCxnSpPr>
          <p:cNvPr id="12" name="Straight Connector 11"/>
          <p:cNvCxnSpPr/>
          <p:nvPr/>
        </p:nvCxnSpPr>
        <p:spPr bwMode="auto">
          <a:xfrm>
            <a:off x="899592" y="3501008"/>
            <a:ext cx="6408712" cy="1728192"/>
          </a:xfrm>
          <a:prstGeom prst="line">
            <a:avLst/>
          </a:prstGeom>
          <a:solidFill>
            <a:schemeClr val="bg1"/>
          </a:solidFill>
          <a:ln w="38100" cap="flat" cmpd="sng" algn="ctr">
            <a:solidFill>
              <a:srgbClr val="0000FF"/>
            </a:solidFill>
            <a:prstDash val="dash"/>
            <a:round/>
            <a:headEnd type="none" w="med" len="med"/>
            <a:tailEnd type="none" w="med" len="med"/>
          </a:ln>
          <a:effectLst/>
        </p:spPr>
      </p:cxnSp>
      <p:sp>
        <p:nvSpPr>
          <p:cNvPr id="17" name="Oval 16"/>
          <p:cNvSpPr/>
          <p:nvPr/>
        </p:nvSpPr>
        <p:spPr bwMode="auto">
          <a:xfrm>
            <a:off x="1475656" y="3933056"/>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18" name="Oval 17"/>
          <p:cNvSpPr/>
          <p:nvPr/>
        </p:nvSpPr>
        <p:spPr bwMode="auto">
          <a:xfrm>
            <a:off x="2555776" y="3717032"/>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19" name="Oval 18"/>
          <p:cNvSpPr/>
          <p:nvPr/>
        </p:nvSpPr>
        <p:spPr bwMode="auto">
          <a:xfrm>
            <a:off x="3563888" y="4246140"/>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20" name="Oval 19"/>
          <p:cNvSpPr/>
          <p:nvPr/>
        </p:nvSpPr>
        <p:spPr bwMode="auto">
          <a:xfrm>
            <a:off x="4860032" y="4365104"/>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21" name="Oval 20"/>
          <p:cNvSpPr/>
          <p:nvPr/>
        </p:nvSpPr>
        <p:spPr bwMode="auto">
          <a:xfrm>
            <a:off x="5868144" y="5373216"/>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22" name="TextBox 21"/>
          <p:cNvSpPr txBox="1"/>
          <p:nvPr/>
        </p:nvSpPr>
        <p:spPr>
          <a:xfrm>
            <a:off x="7235280" y="3573016"/>
            <a:ext cx="1908720" cy="1200329"/>
          </a:xfrm>
          <a:prstGeom prst="rect">
            <a:avLst/>
          </a:prstGeom>
          <a:noFill/>
        </p:spPr>
        <p:txBody>
          <a:bodyPr wrap="square" rtlCol="0">
            <a:spAutoFit/>
          </a:bodyPr>
          <a:lstStyle/>
          <a:p>
            <a:r>
              <a:rPr lang="sr-Cyrl-RS" b="1" dirty="0" smtClean="0">
                <a:latin typeface="+mn-lt"/>
              </a:rPr>
              <a:t>просечна вредност у популацији</a:t>
            </a:r>
            <a:endParaRPr lang="en-US" b="1" dirty="0">
              <a:latin typeface="+mn-lt"/>
            </a:endParaRPr>
          </a:p>
        </p:txBody>
      </p:sp>
      <p:cxnSp>
        <p:nvCxnSpPr>
          <p:cNvPr id="24" name="Straight Arrow Connector 23"/>
          <p:cNvCxnSpPr/>
          <p:nvPr/>
        </p:nvCxnSpPr>
        <p:spPr bwMode="auto">
          <a:xfrm>
            <a:off x="5940152" y="4869160"/>
            <a:ext cx="0" cy="504000"/>
          </a:xfrm>
          <a:prstGeom prst="straightConnector1">
            <a:avLst/>
          </a:prstGeom>
          <a:solidFill>
            <a:schemeClr val="bg1"/>
          </a:solidFill>
          <a:ln w="9525" cap="flat" cmpd="sng" algn="ctr">
            <a:solidFill>
              <a:srgbClr val="333333"/>
            </a:solidFill>
            <a:prstDash val="solid"/>
            <a:round/>
            <a:headEnd type="triangle" w="med" len="med"/>
            <a:tailEnd type="triangle" w="med" len="med"/>
          </a:ln>
          <a:effectLst/>
        </p:spPr>
      </p:cxnSp>
      <p:cxnSp>
        <p:nvCxnSpPr>
          <p:cNvPr id="25" name="Straight Arrow Connector 24"/>
          <p:cNvCxnSpPr/>
          <p:nvPr/>
        </p:nvCxnSpPr>
        <p:spPr bwMode="auto">
          <a:xfrm>
            <a:off x="5940152" y="3933056"/>
            <a:ext cx="0" cy="864000"/>
          </a:xfrm>
          <a:prstGeom prst="straightConnector1">
            <a:avLst/>
          </a:prstGeom>
          <a:solidFill>
            <a:schemeClr val="bg1"/>
          </a:solidFill>
          <a:ln w="9525" cap="flat" cmpd="sng" algn="ctr">
            <a:solidFill>
              <a:srgbClr val="333333"/>
            </a:solidFill>
            <a:prstDash val="solid"/>
            <a:round/>
            <a:headEnd type="triangle" w="med" len="med"/>
            <a:tailEnd type="triangle" w="med" len="med"/>
          </a:ln>
          <a:effectLst/>
        </p:spPr>
      </p:cxnSp>
      <p:sp>
        <p:nvSpPr>
          <p:cNvPr id="26" name="TextBox 25"/>
          <p:cNvSpPr txBox="1"/>
          <p:nvPr/>
        </p:nvSpPr>
        <p:spPr>
          <a:xfrm>
            <a:off x="5940152" y="4149080"/>
            <a:ext cx="576064" cy="461665"/>
          </a:xfrm>
          <a:prstGeom prst="rect">
            <a:avLst/>
          </a:prstGeom>
          <a:noFill/>
        </p:spPr>
        <p:txBody>
          <a:bodyPr wrap="square" rtlCol="0">
            <a:spAutoFit/>
          </a:bodyPr>
          <a:lstStyle/>
          <a:p>
            <a:r>
              <a:rPr lang="el-GR" b="1" dirty="0" smtClean="0">
                <a:solidFill>
                  <a:srgbClr val="0000FF"/>
                </a:solidFill>
              </a:rPr>
              <a:t>η</a:t>
            </a:r>
            <a:endParaRPr lang="en-US" b="1" dirty="0">
              <a:solidFill>
                <a:srgbClr val="0000FF"/>
              </a:solidFill>
            </a:endParaRPr>
          </a:p>
        </p:txBody>
      </p:sp>
      <p:sp>
        <p:nvSpPr>
          <p:cNvPr id="27" name="TextBox 26"/>
          <p:cNvSpPr txBox="1"/>
          <p:nvPr/>
        </p:nvSpPr>
        <p:spPr>
          <a:xfrm>
            <a:off x="5965204" y="5013176"/>
            <a:ext cx="576064" cy="461665"/>
          </a:xfrm>
          <a:prstGeom prst="rect">
            <a:avLst/>
          </a:prstGeom>
          <a:noFill/>
        </p:spPr>
        <p:txBody>
          <a:bodyPr wrap="square" rtlCol="0">
            <a:spAutoFit/>
          </a:bodyPr>
          <a:lstStyle/>
          <a:p>
            <a:r>
              <a:rPr lang="el-GR" b="1" dirty="0" smtClean="0">
                <a:solidFill>
                  <a:srgbClr val="0000FF"/>
                </a:solidFill>
              </a:rPr>
              <a:t>ε</a:t>
            </a:r>
            <a:endParaRPr lang="en-US" b="1" dirty="0">
              <a:solidFill>
                <a:srgbClr val="0000FF"/>
              </a:solidFill>
            </a:endParaRPr>
          </a:p>
        </p:txBody>
      </p:sp>
      <p:sp>
        <p:nvSpPr>
          <p:cNvPr id="31" name="Text Box 32"/>
          <p:cNvSpPr txBox="1">
            <a:spLocks noChangeArrowheads="1"/>
          </p:cNvSpPr>
          <p:nvPr/>
        </p:nvSpPr>
        <p:spPr bwMode="auto">
          <a:xfrm>
            <a:off x="6948264"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latin typeface="+mj-lt"/>
              </a:rPr>
              <a:t>t</a:t>
            </a:r>
            <a:endParaRPr lang="en-US" sz="2000" b="1" baseline="-25000" dirty="0">
              <a:latin typeface="+mj-lt"/>
            </a:endParaRPr>
          </a:p>
        </p:txBody>
      </p:sp>
      <p:sp>
        <p:nvSpPr>
          <p:cNvPr id="32" name="Text Box 31"/>
          <p:cNvSpPr txBox="1">
            <a:spLocks noChangeArrowheads="1"/>
          </p:cNvSpPr>
          <p:nvPr/>
        </p:nvSpPr>
        <p:spPr bwMode="auto">
          <a:xfrm>
            <a:off x="35496" y="1628800"/>
            <a:ext cx="863600" cy="396875"/>
          </a:xfrm>
          <a:prstGeom prst="rect">
            <a:avLst/>
          </a:prstGeom>
          <a:noFill/>
          <a:ln w="9525">
            <a:noFill/>
            <a:miter lim="800000"/>
            <a:headEnd/>
            <a:tailEnd/>
          </a:ln>
          <a:effectLst/>
        </p:spPr>
        <p:txBody>
          <a:bodyPr>
            <a:spAutoFit/>
          </a:bodyPr>
          <a:lstStyle/>
          <a:p>
            <a:pPr algn="r">
              <a:spcBef>
                <a:spcPct val="50000"/>
              </a:spcBef>
            </a:pPr>
            <a:r>
              <a:rPr lang="en-US" sz="2000" b="1" dirty="0" err="1" smtClean="0">
                <a:latin typeface="+mj-lt"/>
              </a:rPr>
              <a:t>logC</a:t>
            </a:r>
            <a:endParaRPr lang="en-US" sz="2000" b="1" baseline="-25000" dirty="0">
              <a:latin typeface="+mj-lt"/>
            </a:endParaRPr>
          </a:p>
        </p:txBody>
      </p:sp>
      <p:sp>
        <p:nvSpPr>
          <p:cNvPr id="34" name="Oval 33"/>
          <p:cNvSpPr/>
          <p:nvPr/>
        </p:nvSpPr>
        <p:spPr bwMode="auto">
          <a:xfrm>
            <a:off x="6804248" y="2132856"/>
            <a:ext cx="144016" cy="144016"/>
          </a:xfrm>
          <a:prstGeom prst="ellipse">
            <a:avLst/>
          </a:prstGeom>
          <a:solidFill>
            <a:srgbClr val="0000FF"/>
          </a:solidFill>
          <a:ln w="9525" cap="flat" cmpd="sng" algn="ctr">
            <a:solidFill>
              <a:srgbClr val="0000FF"/>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35" name="TextBox 34"/>
          <p:cNvSpPr txBox="1"/>
          <p:nvPr/>
        </p:nvSpPr>
        <p:spPr>
          <a:xfrm>
            <a:off x="6948264" y="1988840"/>
            <a:ext cx="1728192" cy="400110"/>
          </a:xfrm>
          <a:prstGeom prst="rect">
            <a:avLst/>
          </a:prstGeom>
          <a:noFill/>
        </p:spPr>
        <p:txBody>
          <a:bodyPr wrap="square" rtlCol="0">
            <a:spAutoFit/>
          </a:bodyPr>
          <a:lstStyle/>
          <a:p>
            <a:r>
              <a:rPr lang="sr-Cyrl-RS" sz="2000" dirty="0" smtClean="0">
                <a:solidFill>
                  <a:srgbClr val="0000FF"/>
                </a:solidFill>
                <a:latin typeface="+mn-lt"/>
              </a:rPr>
              <a:t>пацијент </a:t>
            </a:r>
            <a:r>
              <a:rPr lang="en-US" sz="2000" b="1" i="1" dirty="0" smtClean="0">
                <a:solidFill>
                  <a:srgbClr val="0000FF"/>
                </a:solidFill>
                <a:latin typeface="+mn-lt"/>
              </a:rPr>
              <a:t>n</a:t>
            </a:r>
            <a:endParaRPr lang="en-US" sz="2000" b="1" i="1" dirty="0">
              <a:solidFill>
                <a:srgbClr val="0000FF"/>
              </a:solidFill>
              <a:latin typeface="+mn-lt"/>
            </a:endParaRPr>
          </a:p>
        </p:txBody>
      </p:sp>
      <p:cxnSp>
        <p:nvCxnSpPr>
          <p:cNvPr id="53" name="Straight Connector 52"/>
          <p:cNvCxnSpPr/>
          <p:nvPr/>
        </p:nvCxnSpPr>
        <p:spPr bwMode="auto">
          <a:xfrm>
            <a:off x="1547664" y="4005296"/>
            <a:ext cx="0" cy="1836000"/>
          </a:xfrm>
          <a:prstGeom prst="line">
            <a:avLst/>
          </a:prstGeom>
          <a:solidFill>
            <a:schemeClr val="bg1"/>
          </a:solidFill>
          <a:ln w="3175" cap="flat" cmpd="sng" algn="ctr">
            <a:solidFill>
              <a:schemeClr val="bg2">
                <a:lumMod val="10000"/>
              </a:schemeClr>
            </a:solidFill>
            <a:prstDash val="dash"/>
            <a:round/>
            <a:headEnd type="none" w="med" len="med"/>
            <a:tailEnd type="none" w="med" len="med"/>
          </a:ln>
          <a:effectLst/>
        </p:spPr>
      </p:cxnSp>
      <p:cxnSp>
        <p:nvCxnSpPr>
          <p:cNvPr id="55" name="Straight Connector 54"/>
          <p:cNvCxnSpPr/>
          <p:nvPr/>
        </p:nvCxnSpPr>
        <p:spPr bwMode="auto">
          <a:xfrm>
            <a:off x="2627784" y="3789040"/>
            <a:ext cx="0" cy="2052000"/>
          </a:xfrm>
          <a:prstGeom prst="line">
            <a:avLst/>
          </a:prstGeom>
          <a:solidFill>
            <a:schemeClr val="bg1"/>
          </a:solidFill>
          <a:ln w="3175" cap="flat" cmpd="sng" algn="ctr">
            <a:solidFill>
              <a:schemeClr val="bg2">
                <a:lumMod val="10000"/>
              </a:schemeClr>
            </a:solidFill>
            <a:prstDash val="dash"/>
            <a:round/>
            <a:headEnd type="none" w="med" len="med"/>
            <a:tailEnd type="none" w="med" len="med"/>
          </a:ln>
          <a:effectLst/>
        </p:spPr>
      </p:cxnSp>
      <p:cxnSp>
        <p:nvCxnSpPr>
          <p:cNvPr id="56" name="Straight Connector 55"/>
          <p:cNvCxnSpPr/>
          <p:nvPr/>
        </p:nvCxnSpPr>
        <p:spPr bwMode="auto">
          <a:xfrm>
            <a:off x="3635896" y="4329304"/>
            <a:ext cx="0" cy="1512000"/>
          </a:xfrm>
          <a:prstGeom prst="line">
            <a:avLst/>
          </a:prstGeom>
          <a:solidFill>
            <a:schemeClr val="bg1"/>
          </a:solidFill>
          <a:ln w="3175" cap="flat" cmpd="sng" algn="ctr">
            <a:solidFill>
              <a:schemeClr val="bg2">
                <a:lumMod val="10000"/>
              </a:schemeClr>
            </a:solidFill>
            <a:prstDash val="dash"/>
            <a:round/>
            <a:headEnd type="none" w="med" len="med"/>
            <a:tailEnd type="none" w="med" len="med"/>
          </a:ln>
          <a:effectLst/>
        </p:spPr>
      </p:cxnSp>
      <p:cxnSp>
        <p:nvCxnSpPr>
          <p:cNvPr id="57" name="Straight Connector 56"/>
          <p:cNvCxnSpPr/>
          <p:nvPr/>
        </p:nvCxnSpPr>
        <p:spPr bwMode="auto">
          <a:xfrm>
            <a:off x="4932040" y="4473320"/>
            <a:ext cx="0" cy="1368000"/>
          </a:xfrm>
          <a:prstGeom prst="line">
            <a:avLst/>
          </a:prstGeom>
          <a:solidFill>
            <a:schemeClr val="bg1"/>
          </a:solidFill>
          <a:ln w="3175" cap="flat" cmpd="sng" algn="ctr">
            <a:solidFill>
              <a:schemeClr val="bg2">
                <a:lumMod val="10000"/>
              </a:schemeClr>
            </a:solidFill>
            <a:prstDash val="dash"/>
            <a:round/>
            <a:headEnd type="none" w="med" len="med"/>
            <a:tailEnd type="none" w="med" len="med"/>
          </a:ln>
          <a:effectLst/>
        </p:spPr>
      </p:cxnSp>
      <p:cxnSp>
        <p:nvCxnSpPr>
          <p:cNvPr id="58" name="Straight Connector 57"/>
          <p:cNvCxnSpPr/>
          <p:nvPr/>
        </p:nvCxnSpPr>
        <p:spPr bwMode="auto">
          <a:xfrm>
            <a:off x="5940152" y="5481432"/>
            <a:ext cx="0" cy="360000"/>
          </a:xfrm>
          <a:prstGeom prst="line">
            <a:avLst/>
          </a:prstGeom>
          <a:solidFill>
            <a:schemeClr val="bg1"/>
          </a:solidFill>
          <a:ln w="3175" cap="flat" cmpd="sng" algn="ctr">
            <a:solidFill>
              <a:schemeClr val="bg2">
                <a:lumMod val="10000"/>
              </a:schemeClr>
            </a:solidFill>
            <a:prstDash val="dash"/>
            <a:round/>
            <a:headEnd type="none" w="med" len="med"/>
            <a:tailEnd type="none" w="med" len="med"/>
          </a:ln>
          <a:effectLst/>
        </p:spPr>
      </p:cxnSp>
      <p:sp>
        <p:nvSpPr>
          <p:cNvPr id="59" name="Text Box 32"/>
          <p:cNvSpPr txBox="1">
            <a:spLocks noChangeArrowheads="1"/>
          </p:cNvSpPr>
          <p:nvPr/>
        </p:nvSpPr>
        <p:spPr bwMode="auto">
          <a:xfrm>
            <a:off x="1403648"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latin typeface="+mj-lt"/>
              </a:rPr>
              <a:t>t</a:t>
            </a:r>
            <a:r>
              <a:rPr lang="sr-Cyrl-RS" sz="2000" b="1" baseline="-25000" dirty="0" smtClean="0">
                <a:latin typeface="+mj-lt"/>
              </a:rPr>
              <a:t>1</a:t>
            </a:r>
            <a:endParaRPr lang="en-US" sz="2000" b="1" baseline="-25000" dirty="0">
              <a:latin typeface="+mj-lt"/>
            </a:endParaRPr>
          </a:p>
        </p:txBody>
      </p:sp>
      <p:sp>
        <p:nvSpPr>
          <p:cNvPr id="60" name="Rectangle 59"/>
          <p:cNvSpPr/>
          <p:nvPr/>
        </p:nvSpPr>
        <p:spPr bwMode="auto">
          <a:xfrm>
            <a:off x="5220072" y="1556792"/>
            <a:ext cx="432048" cy="475252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a typeface="新細明體" pitchFamily="18" charset="-120"/>
            </a:endParaRPr>
          </a:p>
        </p:txBody>
      </p:sp>
      <p:sp>
        <p:nvSpPr>
          <p:cNvPr id="61" name="TextBox 60"/>
          <p:cNvSpPr txBox="1"/>
          <p:nvPr/>
        </p:nvSpPr>
        <p:spPr>
          <a:xfrm>
            <a:off x="5220072" y="5517232"/>
            <a:ext cx="648072" cy="461665"/>
          </a:xfrm>
          <a:prstGeom prst="rect">
            <a:avLst/>
          </a:prstGeom>
          <a:noFill/>
        </p:spPr>
        <p:txBody>
          <a:bodyPr wrap="square" rtlCol="0">
            <a:spAutoFit/>
          </a:bodyPr>
          <a:lstStyle/>
          <a:p>
            <a:r>
              <a:rPr lang="sr-Cyrl-RS" dirty="0" smtClean="0"/>
              <a:t>...</a:t>
            </a:r>
            <a:endParaRPr lang="en-US" dirty="0"/>
          </a:p>
        </p:txBody>
      </p:sp>
      <p:sp>
        <p:nvSpPr>
          <p:cNvPr id="62" name="Text Box 32"/>
          <p:cNvSpPr txBox="1">
            <a:spLocks noChangeArrowheads="1"/>
          </p:cNvSpPr>
          <p:nvPr/>
        </p:nvSpPr>
        <p:spPr bwMode="auto">
          <a:xfrm>
            <a:off x="2483768"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latin typeface="+mj-lt"/>
              </a:rPr>
              <a:t>t</a:t>
            </a:r>
            <a:r>
              <a:rPr lang="sr-Cyrl-RS" sz="2000" b="1" baseline="-25000" dirty="0" smtClean="0">
                <a:latin typeface="+mj-lt"/>
              </a:rPr>
              <a:t>2</a:t>
            </a:r>
            <a:endParaRPr lang="en-US" sz="2000" b="1" baseline="-25000" dirty="0">
              <a:latin typeface="+mj-lt"/>
            </a:endParaRPr>
          </a:p>
        </p:txBody>
      </p:sp>
      <p:sp>
        <p:nvSpPr>
          <p:cNvPr id="63" name="Text Box 32"/>
          <p:cNvSpPr txBox="1">
            <a:spLocks noChangeArrowheads="1"/>
          </p:cNvSpPr>
          <p:nvPr/>
        </p:nvSpPr>
        <p:spPr bwMode="auto">
          <a:xfrm>
            <a:off x="3491880"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latin typeface="+mj-lt"/>
              </a:rPr>
              <a:t>t</a:t>
            </a:r>
            <a:r>
              <a:rPr lang="sr-Cyrl-RS" sz="2000" b="1" baseline="-25000" dirty="0" smtClean="0">
                <a:latin typeface="+mj-lt"/>
              </a:rPr>
              <a:t>3</a:t>
            </a:r>
            <a:endParaRPr lang="en-US" sz="2000" b="1" baseline="-25000" dirty="0">
              <a:latin typeface="+mj-lt"/>
            </a:endParaRPr>
          </a:p>
        </p:txBody>
      </p:sp>
      <p:sp>
        <p:nvSpPr>
          <p:cNvPr id="64" name="Text Box 32"/>
          <p:cNvSpPr txBox="1">
            <a:spLocks noChangeArrowheads="1"/>
          </p:cNvSpPr>
          <p:nvPr/>
        </p:nvSpPr>
        <p:spPr bwMode="auto">
          <a:xfrm>
            <a:off x="4788024"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latin typeface="+mj-lt"/>
              </a:rPr>
              <a:t>t</a:t>
            </a:r>
            <a:r>
              <a:rPr lang="sr-Cyrl-RS" sz="2000" b="1" baseline="-25000" dirty="0" smtClean="0">
                <a:latin typeface="+mj-lt"/>
              </a:rPr>
              <a:t>4</a:t>
            </a:r>
            <a:endParaRPr lang="en-US" sz="2000" b="1" baseline="-25000" dirty="0">
              <a:latin typeface="+mj-lt"/>
            </a:endParaRPr>
          </a:p>
        </p:txBody>
      </p:sp>
      <p:sp>
        <p:nvSpPr>
          <p:cNvPr id="65" name="Text Box 32"/>
          <p:cNvSpPr txBox="1">
            <a:spLocks noChangeArrowheads="1"/>
          </p:cNvSpPr>
          <p:nvPr/>
        </p:nvSpPr>
        <p:spPr bwMode="auto">
          <a:xfrm>
            <a:off x="5796136" y="5877272"/>
            <a:ext cx="432048" cy="400110"/>
          </a:xfrm>
          <a:prstGeom prst="rect">
            <a:avLst/>
          </a:prstGeom>
          <a:noFill/>
          <a:ln w="9525">
            <a:noFill/>
            <a:miter lim="800000"/>
            <a:headEnd/>
            <a:tailEnd/>
          </a:ln>
          <a:effectLst/>
        </p:spPr>
        <p:txBody>
          <a:bodyPr wrap="square">
            <a:spAutoFit/>
          </a:bodyPr>
          <a:lstStyle/>
          <a:p>
            <a:pPr>
              <a:spcBef>
                <a:spcPct val="50000"/>
              </a:spcBef>
            </a:pPr>
            <a:r>
              <a:rPr lang="en-US" sz="2000" b="1" dirty="0" err="1" smtClean="0">
                <a:latin typeface="+mj-lt"/>
              </a:rPr>
              <a:t>t</a:t>
            </a:r>
            <a:r>
              <a:rPr lang="en-US" sz="2000" b="1" baseline="-25000" dirty="0" err="1" smtClean="0">
                <a:latin typeface="+mj-lt"/>
              </a:rPr>
              <a:t>x</a:t>
            </a:r>
            <a:endParaRPr lang="en-US" sz="2000" b="1" baseline="-25000" dirty="0">
              <a:latin typeface="+mj-lt"/>
            </a:endParaRPr>
          </a:p>
        </p:txBody>
      </p:sp>
      <p:sp>
        <p:nvSpPr>
          <p:cNvPr id="66" name="TextBox 65"/>
          <p:cNvSpPr txBox="1"/>
          <p:nvPr/>
        </p:nvSpPr>
        <p:spPr>
          <a:xfrm rot="809894">
            <a:off x="5247150" y="3535438"/>
            <a:ext cx="648072" cy="461665"/>
          </a:xfrm>
          <a:prstGeom prst="rect">
            <a:avLst/>
          </a:prstGeom>
          <a:noFill/>
        </p:spPr>
        <p:txBody>
          <a:bodyPr wrap="square" rtlCol="0">
            <a:spAutoFit/>
          </a:bodyPr>
          <a:lstStyle/>
          <a:p>
            <a:r>
              <a:rPr lang="sr-Cyrl-RS" dirty="0" smtClean="0"/>
              <a:t>...</a:t>
            </a:r>
            <a:endParaRPr lang="en-US" dirty="0"/>
          </a:p>
        </p:txBody>
      </p:sp>
      <p:sp>
        <p:nvSpPr>
          <p:cNvPr id="67" name="TextBox 66"/>
          <p:cNvSpPr txBox="1"/>
          <p:nvPr/>
        </p:nvSpPr>
        <p:spPr>
          <a:xfrm rot="809894">
            <a:off x="5230571" y="4434363"/>
            <a:ext cx="648072" cy="461665"/>
          </a:xfrm>
          <a:prstGeom prst="rect">
            <a:avLst/>
          </a:prstGeom>
          <a:noFill/>
        </p:spPr>
        <p:txBody>
          <a:bodyPr wrap="square" rtlCol="0">
            <a:spAutoFit/>
          </a:bodyPr>
          <a:lstStyle/>
          <a:p>
            <a:r>
              <a:rPr lang="sr-Cyrl-RS" dirty="0" smtClean="0">
                <a:solidFill>
                  <a:srgbClr val="0000FF"/>
                </a:solidFill>
              </a:rPr>
              <a:t>...</a:t>
            </a:r>
            <a:endParaRPr lang="en-US" dirty="0">
              <a:solidFill>
                <a:srgbClr val="0000FF"/>
              </a:solidFill>
            </a:endParaRPr>
          </a:p>
        </p:txBody>
      </p:sp>
    </p:spTree>
  </p:cSld>
  <p:clrMapOvr>
    <a:masterClrMapping/>
  </p:clrMapOvr>
</p:sld>
</file>

<file path=ppt/theme/theme1.xml><?xml version="1.0" encoding="utf-8"?>
<a:theme xmlns:a="http://schemas.openxmlformats.org/drawingml/2006/main" name="Blueprint">
  <a:themeElements>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3333"/>
          </a:solid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sz="2400" b="0" i="0" u="none" strike="noStrike" cap="none" normalizeH="0" baseline="0" smtClean="0">
            <a:ln>
              <a:noFill/>
            </a:ln>
            <a:solidFill>
              <a:schemeClr val="tx1"/>
            </a:solidFill>
            <a:effectLst/>
            <a:latin typeface="Tahoma" pitchFamily="34" charset="0"/>
            <a:ea typeface="新細明體" pitchFamily="18" charset="-12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dash"/>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0" i="0" u="none" strike="noStrike" cap="none" normalizeH="0" baseline="0" smtClean="0">
            <a:ln>
              <a:noFill/>
            </a:ln>
            <a:solidFill>
              <a:schemeClr val="tx1"/>
            </a:solidFill>
            <a:effectLst/>
            <a:latin typeface="Tahoma" pitchFamily="34" charset="0"/>
            <a:ea typeface="新細明體" pitchFamily="18" charset="-12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Designs\Straight Edge.pot</Template>
  <TotalTime>31096</TotalTime>
  <Words>1497</Words>
  <Application>Microsoft Office PowerPoint</Application>
  <PresentationFormat>On-screen Show (4:3)</PresentationFormat>
  <Paragraphs>149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Blueprint</vt:lpstr>
      <vt:lpstr>НАСТАВНА ЈЕДИНИЦА 8:   Популациона фармакокинетика   </vt:lpstr>
      <vt:lpstr>Популациона фармакокинетика - дефиниција -</vt:lpstr>
      <vt:lpstr>Популациона фармакокинетика - значај -</vt:lpstr>
      <vt:lpstr>Популациона фармакокинетика - значај -</vt:lpstr>
      <vt:lpstr>Популациона фармакокинетика - методе -</vt:lpstr>
      <vt:lpstr>Популациона фармакокинетика - врсте варијабилности -</vt:lpstr>
      <vt:lpstr>Популациона фармакокинетика - узроци интер-индивидуалне варијабилности -</vt:lpstr>
      <vt:lpstr>Популациона фармакокинетика - NONMEM: врсте ефеката -</vt:lpstr>
      <vt:lpstr>Популациона фармакокинетика - NONMEM: модел са једним одељком-</vt:lpstr>
      <vt:lpstr>Популациона фармакокинетика - NONMEM: модел са једним одељком-</vt:lpstr>
      <vt:lpstr>Популациона фармакокинетика - NONMEM: модел са једним одељком-</vt:lpstr>
      <vt:lpstr>Популациона фармакокинетика - NONMEM: процес -</vt:lpstr>
      <vt:lpstr>Популациона фармакокинетика - NONMEM: процес -</vt:lpstr>
      <vt:lpstr>Популациона фармакокинетика - NONMEM: процес -</vt:lpstr>
      <vt:lpstr>Популациона фармакокинетика - NONMEM: процес -</vt:lpstr>
      <vt:lpstr>Популациона фармакокинетика - NONMEM: процес -</vt:lpstr>
      <vt:lpstr>Популациона фармакокинетика - примена у пракси -</vt:lpstr>
    </vt:vector>
  </TitlesOfParts>
  <Company>Judy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Fluid &amp; Electrolytes Management</dc:title>
  <dc:creator>Judy</dc:creator>
  <cp:lastModifiedBy>Natasa</cp:lastModifiedBy>
  <cp:revision>693</cp:revision>
  <dcterms:created xsi:type="dcterms:W3CDTF">2003-08-03T14:03:03Z</dcterms:created>
  <dcterms:modified xsi:type="dcterms:W3CDTF">2020-10-03T05:28:05Z</dcterms:modified>
</cp:coreProperties>
</file>